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omments/comment2.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3.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3"/>
  </p:notesMasterIdLst>
  <p:handoutMasterIdLst>
    <p:handoutMasterId r:id="rId84"/>
  </p:handoutMasterIdLst>
  <p:sldIdLst>
    <p:sldId id="501" r:id="rId2"/>
    <p:sldId id="502" r:id="rId3"/>
    <p:sldId id="503" r:id="rId4"/>
    <p:sldId id="504" r:id="rId5"/>
    <p:sldId id="564" r:id="rId6"/>
    <p:sldId id="571" r:id="rId7"/>
    <p:sldId id="563" r:id="rId8"/>
    <p:sldId id="912" r:id="rId9"/>
    <p:sldId id="505" r:id="rId10"/>
    <p:sldId id="506" r:id="rId11"/>
    <p:sldId id="507" r:id="rId12"/>
    <p:sldId id="508" r:id="rId13"/>
    <p:sldId id="509" r:id="rId14"/>
    <p:sldId id="510" r:id="rId15"/>
    <p:sldId id="511" r:id="rId16"/>
    <p:sldId id="512" r:id="rId17"/>
    <p:sldId id="513" r:id="rId18"/>
    <p:sldId id="514" r:id="rId19"/>
    <p:sldId id="515" r:id="rId20"/>
    <p:sldId id="518" r:id="rId21"/>
    <p:sldId id="516" r:id="rId22"/>
    <p:sldId id="572" r:id="rId23"/>
    <p:sldId id="573" r:id="rId24"/>
    <p:sldId id="574" r:id="rId25"/>
    <p:sldId id="517" r:id="rId26"/>
    <p:sldId id="519" r:id="rId27"/>
    <p:sldId id="520" r:id="rId28"/>
    <p:sldId id="521" r:id="rId29"/>
    <p:sldId id="522" r:id="rId30"/>
    <p:sldId id="523" r:id="rId31"/>
    <p:sldId id="524" r:id="rId32"/>
    <p:sldId id="525" r:id="rId33"/>
    <p:sldId id="526" r:id="rId34"/>
    <p:sldId id="575" r:id="rId35"/>
    <p:sldId id="527" r:id="rId36"/>
    <p:sldId id="528" r:id="rId37"/>
    <p:sldId id="529" r:id="rId38"/>
    <p:sldId id="530" r:id="rId39"/>
    <p:sldId id="531" r:id="rId40"/>
    <p:sldId id="567" r:id="rId41"/>
    <p:sldId id="568" r:id="rId42"/>
    <p:sldId id="569" r:id="rId43"/>
    <p:sldId id="570" r:id="rId44"/>
    <p:sldId id="534" r:id="rId45"/>
    <p:sldId id="533" r:id="rId46"/>
    <p:sldId id="535" r:id="rId47"/>
    <p:sldId id="576" r:id="rId48"/>
    <p:sldId id="536" r:id="rId49"/>
    <p:sldId id="537" r:id="rId50"/>
    <p:sldId id="538" r:id="rId51"/>
    <p:sldId id="539" r:id="rId52"/>
    <p:sldId id="540" r:id="rId53"/>
    <p:sldId id="541" r:id="rId54"/>
    <p:sldId id="542" r:id="rId55"/>
    <p:sldId id="543" r:id="rId56"/>
    <p:sldId id="544" r:id="rId57"/>
    <p:sldId id="545" r:id="rId58"/>
    <p:sldId id="546" r:id="rId59"/>
    <p:sldId id="566" r:id="rId60"/>
    <p:sldId id="532" r:id="rId61"/>
    <p:sldId id="440" r:id="rId62"/>
    <p:sldId id="562" r:id="rId63"/>
    <p:sldId id="547" r:id="rId64"/>
    <p:sldId id="548" r:id="rId65"/>
    <p:sldId id="549" r:id="rId66"/>
    <p:sldId id="550" r:id="rId67"/>
    <p:sldId id="551" r:id="rId68"/>
    <p:sldId id="578" r:id="rId69"/>
    <p:sldId id="579" r:id="rId70"/>
    <p:sldId id="577" r:id="rId71"/>
    <p:sldId id="552" r:id="rId72"/>
    <p:sldId id="553" r:id="rId73"/>
    <p:sldId id="554" r:id="rId74"/>
    <p:sldId id="555" r:id="rId75"/>
    <p:sldId id="556" r:id="rId76"/>
    <p:sldId id="557" r:id="rId77"/>
    <p:sldId id="558" r:id="rId78"/>
    <p:sldId id="559" r:id="rId79"/>
    <p:sldId id="560" r:id="rId80"/>
    <p:sldId id="561" r:id="rId81"/>
    <p:sldId id="465" r:id="rId82"/>
  </p:sldIdLst>
  <p:sldSz cx="12192000" cy="6858000"/>
  <p:notesSz cx="6797675" cy="9926638"/>
  <p:defaultTex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eekman, M. (MOLEPI)" initials="BM(" lastIdx="3" clrIdx="0">
    <p:extLst>
      <p:ext uri="{19B8F6BF-5375-455C-9EA6-DF929625EA0E}">
        <p15:presenceInfo xmlns:p15="http://schemas.microsoft.com/office/powerpoint/2012/main" userId="S::M.Beekman@lumc.nl::1c6e2bdb-cde7-4878-8790-6919a758454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000099"/>
    <a:srgbClr val="DDDDDD"/>
    <a:srgbClr val="B2B2B2"/>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2623" autoAdjust="0"/>
    <p:restoredTop sz="82500" autoAdjust="0"/>
  </p:normalViewPr>
  <p:slideViewPr>
    <p:cSldViewPr snapToGrid="0">
      <p:cViewPr varScale="1">
        <p:scale>
          <a:sx n="54" d="100"/>
          <a:sy n="54" d="100"/>
        </p:scale>
        <p:origin x="52" y="164"/>
      </p:cViewPr>
      <p:guideLst>
        <p:guide orient="horz"/>
        <p:guide/>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handoutMaster" Target="handoutMasters/handoutMaster1.xml"/><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vf-i-molepi\molepi\onderwijs\Bioinformatica\Bioinformatica%202015\dbSNP_2014.xls"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5782587939984694"/>
          <c:y val="4.9360943598606821E-2"/>
          <c:w val="0.6808290155440414"/>
          <c:h val="0.81462585034013602"/>
        </c:manualLayout>
      </c:layout>
      <c:scatterChart>
        <c:scatterStyle val="smoothMarker"/>
        <c:varyColors val="0"/>
        <c:ser>
          <c:idx val="0"/>
          <c:order val="0"/>
          <c:tx>
            <c:v>MAF=0.1</c:v>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Blad1!$B$2:$B$6</c:f>
              <c:numCache>
                <c:formatCode>General</c:formatCode>
                <c:ptCount val="5"/>
                <c:pt idx="0">
                  <c:v>1.2</c:v>
                </c:pt>
                <c:pt idx="1">
                  <c:v>1.4</c:v>
                </c:pt>
                <c:pt idx="2">
                  <c:v>1.6</c:v>
                </c:pt>
                <c:pt idx="3">
                  <c:v>1.8</c:v>
                </c:pt>
                <c:pt idx="4">
                  <c:v>2</c:v>
                </c:pt>
              </c:numCache>
            </c:numRef>
          </c:xVal>
          <c:yVal>
            <c:numRef>
              <c:f>Blad1!$C$2:$C$6</c:f>
              <c:numCache>
                <c:formatCode>General</c:formatCode>
                <c:ptCount val="5"/>
                <c:pt idx="0">
                  <c:v>4894</c:v>
                </c:pt>
                <c:pt idx="1">
                  <c:v>1358</c:v>
                </c:pt>
                <c:pt idx="2">
                  <c:v>666</c:v>
                </c:pt>
                <c:pt idx="3">
                  <c:v>410</c:v>
                </c:pt>
                <c:pt idx="4">
                  <c:v>284</c:v>
                </c:pt>
              </c:numCache>
            </c:numRef>
          </c:yVal>
          <c:smooth val="1"/>
          <c:extLst>
            <c:ext xmlns:c16="http://schemas.microsoft.com/office/drawing/2014/chart" uri="{C3380CC4-5D6E-409C-BE32-E72D297353CC}">
              <c16:uniqueId val="{00000000-3D83-445F-9C55-40DA2E5EBF49}"/>
            </c:ext>
          </c:extLst>
        </c:ser>
        <c:ser>
          <c:idx val="1"/>
          <c:order val="1"/>
          <c:tx>
            <c:v>MAF=0.2</c:v>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Blad1!$B$2:$B$6</c:f>
              <c:numCache>
                <c:formatCode>General</c:formatCode>
                <c:ptCount val="5"/>
                <c:pt idx="0">
                  <c:v>1.2</c:v>
                </c:pt>
                <c:pt idx="1">
                  <c:v>1.4</c:v>
                </c:pt>
                <c:pt idx="2">
                  <c:v>1.6</c:v>
                </c:pt>
                <c:pt idx="3">
                  <c:v>1.8</c:v>
                </c:pt>
                <c:pt idx="4">
                  <c:v>2</c:v>
                </c:pt>
              </c:numCache>
            </c:numRef>
          </c:xVal>
          <c:yVal>
            <c:numRef>
              <c:f>Blad1!$D$2:$D$6</c:f>
              <c:numCache>
                <c:formatCode>General</c:formatCode>
                <c:ptCount val="5"/>
                <c:pt idx="0">
                  <c:v>2806</c:v>
                </c:pt>
                <c:pt idx="1">
                  <c:v>794</c:v>
                </c:pt>
                <c:pt idx="2">
                  <c:v>394</c:v>
                </c:pt>
                <c:pt idx="3">
                  <c:v>246</c:v>
                </c:pt>
                <c:pt idx="4">
                  <c:v>174</c:v>
                </c:pt>
              </c:numCache>
            </c:numRef>
          </c:yVal>
          <c:smooth val="1"/>
          <c:extLst>
            <c:ext xmlns:c16="http://schemas.microsoft.com/office/drawing/2014/chart" uri="{C3380CC4-5D6E-409C-BE32-E72D297353CC}">
              <c16:uniqueId val="{00000001-3D83-445F-9C55-40DA2E5EBF49}"/>
            </c:ext>
          </c:extLst>
        </c:ser>
        <c:ser>
          <c:idx val="2"/>
          <c:order val="2"/>
          <c:tx>
            <c:v>MAF=0.4</c:v>
          </c:tx>
          <c:spPr>
            <a:ln w="22225" cap="rnd">
              <a:solidFill>
                <a:schemeClr val="accent3"/>
              </a:solidFill>
              <a:round/>
            </a:ln>
            <a:effectLst/>
          </c:spPr>
          <c:marker>
            <c:symbol val="triangle"/>
            <c:size val="6"/>
            <c:spPr>
              <a:solidFill>
                <a:schemeClr val="accent3"/>
              </a:solidFill>
              <a:ln w="9525">
                <a:solidFill>
                  <a:schemeClr val="accent3"/>
                </a:solidFill>
                <a:round/>
              </a:ln>
              <a:effectLst/>
            </c:spPr>
          </c:marker>
          <c:xVal>
            <c:numRef>
              <c:f>Blad1!$B$2:$B$6</c:f>
              <c:numCache>
                <c:formatCode>General</c:formatCode>
                <c:ptCount val="5"/>
                <c:pt idx="0">
                  <c:v>1.2</c:v>
                </c:pt>
                <c:pt idx="1">
                  <c:v>1.4</c:v>
                </c:pt>
                <c:pt idx="2">
                  <c:v>1.6</c:v>
                </c:pt>
                <c:pt idx="3">
                  <c:v>1.8</c:v>
                </c:pt>
                <c:pt idx="4">
                  <c:v>2</c:v>
                </c:pt>
              </c:numCache>
            </c:numRef>
          </c:xVal>
          <c:yVal>
            <c:numRef>
              <c:f>Blad1!$E$2:$E$6</c:f>
              <c:numCache>
                <c:formatCode>General</c:formatCode>
                <c:ptCount val="5"/>
                <c:pt idx="0">
                  <c:v>1940</c:v>
                </c:pt>
                <c:pt idx="1">
                  <c:v>566</c:v>
                </c:pt>
                <c:pt idx="2">
                  <c:v>290</c:v>
                </c:pt>
                <c:pt idx="3">
                  <c:v>186</c:v>
                </c:pt>
                <c:pt idx="4">
                  <c:v>136</c:v>
                </c:pt>
              </c:numCache>
            </c:numRef>
          </c:yVal>
          <c:smooth val="1"/>
          <c:extLst>
            <c:ext xmlns:c16="http://schemas.microsoft.com/office/drawing/2014/chart" uri="{C3380CC4-5D6E-409C-BE32-E72D297353CC}">
              <c16:uniqueId val="{00000002-3D83-445F-9C55-40DA2E5EBF49}"/>
            </c:ext>
          </c:extLst>
        </c:ser>
        <c:dLbls>
          <c:showLegendKey val="0"/>
          <c:showVal val="0"/>
          <c:showCatName val="0"/>
          <c:showSerName val="0"/>
          <c:showPercent val="0"/>
          <c:showBubbleSize val="0"/>
        </c:dLbls>
        <c:axId val="269673208"/>
        <c:axId val="269673600"/>
      </c:scatterChart>
      <c:valAx>
        <c:axId val="269673208"/>
        <c:scaling>
          <c:orientation val="minMax"/>
          <c:max val="2"/>
          <c:min val="1.2"/>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GB"/>
                  <a:t>Odds Ratio</a:t>
                </a:r>
              </a:p>
            </c:rich>
          </c:tx>
          <c:layout>
            <c:manualLayout>
              <c:xMode val="edge"/>
              <c:yMode val="edge"/>
              <c:x val="0.35544042509618884"/>
              <c:y val="0.93367349947120404"/>
            </c:manualLayout>
          </c:layout>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nl-NL"/>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269673600"/>
        <c:crosses val="autoZero"/>
        <c:crossBetween val="midCat"/>
        <c:majorUnit val="0.2"/>
      </c:valAx>
      <c:valAx>
        <c:axId val="269673600"/>
        <c:scaling>
          <c:orientation val="minMax"/>
          <c:max val="5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GB"/>
                  <a:t>Study size</a:t>
                </a:r>
              </a:p>
            </c:rich>
          </c:tx>
          <c:layout>
            <c:manualLayout>
              <c:xMode val="edge"/>
              <c:yMode val="edge"/>
              <c:x val="0"/>
              <c:y val="0.34863938011788065"/>
            </c:manualLayout>
          </c:layout>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nl-NL"/>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269673208"/>
        <c:crosses val="autoZero"/>
        <c:crossBetween val="midCat"/>
      </c:valAx>
      <c:spPr>
        <a:noFill/>
        <a:ln>
          <a:noFill/>
        </a:ln>
        <a:effectLst/>
      </c:spPr>
    </c:plotArea>
    <c:legend>
      <c:legendPos val="t"/>
      <c:layout>
        <c:manualLayout>
          <c:xMode val="edge"/>
          <c:yMode val="edge"/>
          <c:x val="0.25738636107695151"/>
          <c:y val="0"/>
          <c:w val="0.48128189989519898"/>
          <c:h val="5.283631379434148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legend>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793379113603271"/>
          <c:y val="9.7947541986312073E-2"/>
          <c:w val="0.66266506602641051"/>
          <c:h val="0.82128675108000571"/>
        </c:manualLayout>
      </c:layout>
      <c:scatterChart>
        <c:scatterStyle val="lineMarker"/>
        <c:varyColors val="0"/>
        <c:ser>
          <c:idx val="0"/>
          <c:order val="0"/>
          <c:tx>
            <c:strRef>
              <c:f>Sheet1!$D$2</c:f>
              <c:strCache>
                <c:ptCount val="1"/>
                <c:pt idx="0">
                  <c:v>Validated SNPs</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Sheet1!$E$3:$E$15</c:f>
              <c:numCache>
                <c:formatCode>General</c:formatCode>
                <c:ptCount val="13"/>
                <c:pt idx="0">
                  <c:v>2014</c:v>
                </c:pt>
                <c:pt idx="1">
                  <c:v>2013</c:v>
                </c:pt>
                <c:pt idx="2">
                  <c:v>2012</c:v>
                </c:pt>
                <c:pt idx="3">
                  <c:v>2011.5</c:v>
                </c:pt>
                <c:pt idx="4">
                  <c:v>2011</c:v>
                </c:pt>
                <c:pt idx="5">
                  <c:v>2010.5</c:v>
                </c:pt>
                <c:pt idx="6">
                  <c:v>2010</c:v>
                </c:pt>
                <c:pt idx="7">
                  <c:v>2009</c:v>
                </c:pt>
                <c:pt idx="8">
                  <c:v>2008</c:v>
                </c:pt>
                <c:pt idx="9">
                  <c:v>2007.5</c:v>
                </c:pt>
                <c:pt idx="10">
                  <c:v>2007</c:v>
                </c:pt>
                <c:pt idx="11">
                  <c:v>2006</c:v>
                </c:pt>
                <c:pt idx="12">
                  <c:v>2005</c:v>
                </c:pt>
              </c:numCache>
            </c:numRef>
          </c:xVal>
          <c:yVal>
            <c:numRef>
              <c:f>Sheet1!$D$3:$D$15</c:f>
              <c:numCache>
                <c:formatCode>#,##0</c:formatCode>
                <c:ptCount val="13"/>
                <c:pt idx="0">
                  <c:v>43737321</c:v>
                </c:pt>
                <c:pt idx="1">
                  <c:v>44278189</c:v>
                </c:pt>
                <c:pt idx="2">
                  <c:v>38072522</c:v>
                </c:pt>
                <c:pt idx="3">
                  <c:v>41740143</c:v>
                </c:pt>
                <c:pt idx="4">
                  <c:v>6961883</c:v>
                </c:pt>
                <c:pt idx="5">
                  <c:v>19727605</c:v>
                </c:pt>
                <c:pt idx="6">
                  <c:v>14653228</c:v>
                </c:pt>
                <c:pt idx="7">
                  <c:v>6573584</c:v>
                </c:pt>
                <c:pt idx="8">
                  <c:v>6573789</c:v>
                </c:pt>
                <c:pt idx="9">
                  <c:v>6447366</c:v>
                </c:pt>
                <c:pt idx="10">
                  <c:v>5689286</c:v>
                </c:pt>
                <c:pt idx="11">
                  <c:v>5646244</c:v>
                </c:pt>
                <c:pt idx="12">
                  <c:v>4868126</c:v>
                </c:pt>
              </c:numCache>
            </c:numRef>
          </c:yVal>
          <c:smooth val="0"/>
          <c:extLst>
            <c:ext xmlns:c16="http://schemas.microsoft.com/office/drawing/2014/chart" uri="{C3380CC4-5D6E-409C-BE32-E72D297353CC}">
              <c16:uniqueId val="{00000000-CFD5-4F5D-9AF6-397AA4F128EF}"/>
            </c:ext>
          </c:extLst>
        </c:ser>
        <c:ser>
          <c:idx val="1"/>
          <c:order val="1"/>
          <c:tx>
            <c:strRef>
              <c:f>Sheet1!$C$2</c:f>
              <c:strCache>
                <c:ptCount val="1"/>
                <c:pt idx="0">
                  <c:v>Total SNPs</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Sheet1!$E$3:$E$15</c:f>
              <c:numCache>
                <c:formatCode>General</c:formatCode>
                <c:ptCount val="13"/>
                <c:pt idx="0">
                  <c:v>2014</c:v>
                </c:pt>
                <c:pt idx="1">
                  <c:v>2013</c:v>
                </c:pt>
                <c:pt idx="2">
                  <c:v>2012</c:v>
                </c:pt>
                <c:pt idx="3">
                  <c:v>2011.5</c:v>
                </c:pt>
                <c:pt idx="4">
                  <c:v>2011</c:v>
                </c:pt>
                <c:pt idx="5">
                  <c:v>2010.5</c:v>
                </c:pt>
                <c:pt idx="6">
                  <c:v>2010</c:v>
                </c:pt>
                <c:pt idx="7">
                  <c:v>2009</c:v>
                </c:pt>
                <c:pt idx="8">
                  <c:v>2008</c:v>
                </c:pt>
                <c:pt idx="9">
                  <c:v>2007.5</c:v>
                </c:pt>
                <c:pt idx="10">
                  <c:v>2007</c:v>
                </c:pt>
                <c:pt idx="11">
                  <c:v>2006</c:v>
                </c:pt>
                <c:pt idx="12">
                  <c:v>2005</c:v>
                </c:pt>
              </c:numCache>
            </c:numRef>
          </c:xVal>
          <c:yVal>
            <c:numRef>
              <c:f>Sheet1!$C$3:$C$15</c:f>
              <c:numCache>
                <c:formatCode>#,##0</c:formatCode>
                <c:ptCount val="13"/>
                <c:pt idx="0">
                  <c:v>62387983</c:v>
                </c:pt>
                <c:pt idx="1">
                  <c:v>62676337</c:v>
                </c:pt>
                <c:pt idx="2">
                  <c:v>53567890</c:v>
                </c:pt>
                <c:pt idx="3">
                  <c:v>52327221</c:v>
                </c:pt>
                <c:pt idx="4">
                  <c:v>41365915</c:v>
                </c:pt>
                <c:pt idx="5">
                  <c:v>30442771</c:v>
                </c:pt>
                <c:pt idx="6">
                  <c:v>23653737</c:v>
                </c:pt>
                <c:pt idx="7">
                  <c:v>17804034</c:v>
                </c:pt>
                <c:pt idx="8">
                  <c:v>14708752</c:v>
                </c:pt>
                <c:pt idx="9">
                  <c:v>14380528</c:v>
                </c:pt>
                <c:pt idx="10">
                  <c:v>11811594</c:v>
                </c:pt>
                <c:pt idx="11">
                  <c:v>11961761</c:v>
                </c:pt>
                <c:pt idx="12">
                  <c:v>10430753</c:v>
                </c:pt>
              </c:numCache>
            </c:numRef>
          </c:yVal>
          <c:smooth val="0"/>
          <c:extLst>
            <c:ext xmlns:c16="http://schemas.microsoft.com/office/drawing/2014/chart" uri="{C3380CC4-5D6E-409C-BE32-E72D297353CC}">
              <c16:uniqueId val="{00000001-CFD5-4F5D-9AF6-397AA4F128EF}"/>
            </c:ext>
          </c:extLst>
        </c:ser>
        <c:dLbls>
          <c:showLegendKey val="0"/>
          <c:showVal val="0"/>
          <c:showCatName val="0"/>
          <c:showSerName val="0"/>
          <c:showPercent val="0"/>
          <c:showBubbleSize val="0"/>
        </c:dLbls>
        <c:axId val="271128328"/>
        <c:axId val="271123624"/>
      </c:scatterChart>
      <c:valAx>
        <c:axId val="271128328"/>
        <c:scaling>
          <c:orientation val="minMax"/>
          <c:max val="2014"/>
          <c:min val="2005"/>
        </c:scaling>
        <c:delete val="0"/>
        <c:axPos val="b"/>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w="9525" cap="flat" cmpd="sng" algn="ctr">
            <a:solidFill>
              <a:schemeClr val="dk1">
                <a:lumMod val="15000"/>
                <a:lumOff val="8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nl-NL"/>
          </a:p>
        </c:txPr>
        <c:crossAx val="271123624"/>
        <c:crosses val="autoZero"/>
        <c:crossBetween val="midCat"/>
        <c:majorUnit val="1"/>
        <c:minorUnit val="0.5"/>
      </c:valAx>
      <c:valAx>
        <c:axId val="2711236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w="9525" cap="flat" cmpd="sng" algn="ctr">
            <a:solidFill>
              <a:schemeClr val="dk1">
                <a:lumMod val="15000"/>
                <a:lumOff val="85000"/>
              </a:schemeClr>
            </a:solidFill>
            <a:round/>
          </a:ln>
          <a:effectLst/>
        </c:spPr>
        <c:txPr>
          <a:bodyPr rot="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271128328"/>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legend>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1-11-05T14:54:43.946" idx="1">
    <p:pos x="10" y="10"/>
    <p:text>Deze slide kan ik vervangen door die ik heb gemaakt voor de presentatie Master Statistiek en Data Science</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1-05T14:56:54.968" idx="2">
    <p:pos x="10" y="10"/>
    <p:text>Moet ik meer zeggen over HRC imputation project? Wat precies?</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1-05T14:59:31.471" idx="3">
    <p:pos x="10" y="10"/>
    <p:text>Meer zeggen over PRSen en hoeveel ons dat verder brengt. Hoeveel variantie verklaard etc...</p:text>
    <p:extLst>
      <p:ext uri="{C676402C-5697-4E1C-873F-D02D1690AC5C}">
        <p15:threadingInfo xmlns:p15="http://schemas.microsoft.com/office/powerpoint/2012/main" timeZoneBias="-60"/>
      </p:ext>
    </p:extLst>
  </p:cm>
</p:cmLst>
</file>

<file path=ppt/drawings/_rels/vmlDrawing1.v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image" Target="../media/image7.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4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2578" name="Rectangle 2"/>
          <p:cNvSpPr>
            <a:spLocks noGrp="1" noChangeArrowheads="1"/>
          </p:cNvSpPr>
          <p:nvPr>
            <p:ph type="hdr" sz="quarter"/>
          </p:nvPr>
        </p:nvSpPr>
        <p:spPr bwMode="auto">
          <a:xfrm>
            <a:off x="1" y="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t" anchorCtr="0" compatLnSpc="1">
            <a:prstTxWarp prst="textNoShape">
              <a:avLst/>
            </a:prstTxWarp>
          </a:bodyPr>
          <a:lstStyle>
            <a:lvl1pPr>
              <a:defRPr sz="1200">
                <a:latin typeface="Arial" charset="0"/>
              </a:defRPr>
            </a:lvl1pPr>
          </a:lstStyle>
          <a:p>
            <a:pPr>
              <a:defRPr/>
            </a:pPr>
            <a:endParaRPr lang="en-US"/>
          </a:p>
        </p:txBody>
      </p:sp>
      <p:sp>
        <p:nvSpPr>
          <p:cNvPr id="152579" name="Rectangle 3"/>
          <p:cNvSpPr>
            <a:spLocks noGrp="1" noChangeArrowheads="1"/>
          </p:cNvSpPr>
          <p:nvPr>
            <p:ph type="dt" sz="quarter" idx="1"/>
          </p:nvPr>
        </p:nvSpPr>
        <p:spPr bwMode="auto">
          <a:xfrm>
            <a:off x="3850209" y="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t" anchorCtr="0" compatLnSpc="1">
            <a:prstTxWarp prst="textNoShape">
              <a:avLst/>
            </a:prstTxWarp>
          </a:bodyPr>
          <a:lstStyle>
            <a:lvl1pPr algn="r">
              <a:defRPr sz="1200">
                <a:latin typeface="Arial" charset="0"/>
              </a:defRPr>
            </a:lvl1pPr>
          </a:lstStyle>
          <a:p>
            <a:pPr>
              <a:defRPr/>
            </a:pPr>
            <a:endParaRPr lang="en-US"/>
          </a:p>
        </p:txBody>
      </p:sp>
      <p:sp>
        <p:nvSpPr>
          <p:cNvPr id="152580" name="Rectangle 4"/>
          <p:cNvSpPr>
            <a:spLocks noGrp="1" noChangeArrowheads="1"/>
          </p:cNvSpPr>
          <p:nvPr>
            <p:ph type="ftr" sz="quarter" idx="2"/>
          </p:nvPr>
        </p:nvSpPr>
        <p:spPr bwMode="auto">
          <a:xfrm>
            <a:off x="1" y="942839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b" anchorCtr="0" compatLnSpc="1">
            <a:prstTxWarp prst="textNoShape">
              <a:avLst/>
            </a:prstTxWarp>
          </a:bodyPr>
          <a:lstStyle>
            <a:lvl1pPr>
              <a:defRPr sz="1200">
                <a:latin typeface="Arial" charset="0"/>
              </a:defRPr>
            </a:lvl1pPr>
          </a:lstStyle>
          <a:p>
            <a:pPr>
              <a:defRPr/>
            </a:pPr>
            <a:endParaRPr lang="en-US"/>
          </a:p>
        </p:txBody>
      </p:sp>
      <p:sp>
        <p:nvSpPr>
          <p:cNvPr id="152581" name="Rectangle 5"/>
          <p:cNvSpPr>
            <a:spLocks noGrp="1" noChangeArrowheads="1"/>
          </p:cNvSpPr>
          <p:nvPr>
            <p:ph type="sldNum" sz="quarter" idx="3"/>
          </p:nvPr>
        </p:nvSpPr>
        <p:spPr bwMode="auto">
          <a:xfrm>
            <a:off x="3850209" y="942839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b" anchorCtr="0" compatLnSpc="1">
            <a:prstTxWarp prst="textNoShape">
              <a:avLst/>
            </a:prstTxWarp>
          </a:bodyPr>
          <a:lstStyle>
            <a:lvl1pPr algn="r">
              <a:defRPr sz="1200">
                <a:latin typeface="Arial" charset="0"/>
              </a:defRPr>
            </a:lvl1pPr>
          </a:lstStyle>
          <a:p>
            <a:pPr>
              <a:defRPr/>
            </a:pPr>
            <a:fld id="{240AE628-D4B9-458D-B4C0-8AE9CF4899D3}" type="slidenum">
              <a:rPr lang="en-US"/>
              <a:pPr>
                <a:defRPr/>
              </a:pPr>
              <a:t>‹#›</a:t>
            </a:fld>
            <a:endParaRPr lang="en-US"/>
          </a:p>
        </p:txBody>
      </p:sp>
    </p:spTree>
    <p:extLst>
      <p:ext uri="{BB962C8B-B14F-4D97-AF65-F5344CB8AC3E}">
        <p14:creationId xmlns:p14="http://schemas.microsoft.com/office/powerpoint/2010/main" val="362368184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jp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gif>
</file>

<file path=ppt/media/image41.png>
</file>

<file path=ppt/media/image42.png>
</file>

<file path=ppt/media/image43.jpg>
</file>

<file path=ppt/media/image44.png>
</file>

<file path=ppt/media/image5.png>
</file>

<file path=ppt/media/image50.png>
</file>

<file path=ppt/media/image51.jpeg>
</file>

<file path=ppt/media/image52.png>
</file>

<file path=ppt/media/image53.png>
</file>

<file path=ppt/media/image54.jpeg>
</file>

<file path=ppt/media/image55.png>
</file>

<file path=ppt/media/image56.png>
</file>

<file path=ppt/media/image57.png>
</file>

<file path=ppt/media/image58.jpeg>
</file>

<file path=ppt/media/image59.jpeg>
</file>

<file path=ppt/media/image6.png>
</file>

<file path=ppt/media/image60.png>
</file>

<file path=ppt/media/image61.jpeg>
</file>

<file path=ppt/media/image62.jpeg>
</file>

<file path=ppt/media/image63.png>
</file>

<file path=ppt/media/image64.png>
</file>

<file path=ppt/media/image65.png>
</file>

<file path=ppt/media/image66.png>
</file>

<file path=ppt/media/image67.jpeg>
</file>

<file path=ppt/media/image68.png>
</file>

<file path=ppt/media/image69.jpeg>
</file>

<file path=ppt/media/image7.png>
</file>

<file path=ppt/media/image70.png>
</file>

<file path=ppt/media/image71.png>
</file>

<file path=ppt/media/image72.jpeg>
</file>

<file path=ppt/media/image73.jpeg>
</file>

<file path=ppt/media/image74.png>
</file>

<file path=ppt/media/image75.jpeg>
</file>

<file path=ppt/media/image76.png>
</file>

<file path=ppt/media/image77.jpeg>
</file>

<file path=ppt/media/image78.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hdr" sz="quarter"/>
          </p:nvPr>
        </p:nvSpPr>
        <p:spPr bwMode="auto">
          <a:xfrm>
            <a:off x="1" y="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t" anchorCtr="0" compatLnSpc="1">
            <a:prstTxWarp prst="textNoShape">
              <a:avLst/>
            </a:prstTxWarp>
          </a:bodyPr>
          <a:lstStyle>
            <a:lvl1pPr>
              <a:defRPr sz="1200">
                <a:latin typeface="Arial" charset="0"/>
              </a:defRPr>
            </a:lvl1pPr>
          </a:lstStyle>
          <a:p>
            <a:pPr>
              <a:defRPr/>
            </a:pPr>
            <a:endParaRPr lang="en-US"/>
          </a:p>
        </p:txBody>
      </p:sp>
      <p:sp>
        <p:nvSpPr>
          <p:cNvPr id="14339" name="Rectangle 3"/>
          <p:cNvSpPr>
            <a:spLocks noGrp="1" noChangeArrowheads="1"/>
          </p:cNvSpPr>
          <p:nvPr>
            <p:ph type="dt" idx="1"/>
          </p:nvPr>
        </p:nvSpPr>
        <p:spPr bwMode="auto">
          <a:xfrm>
            <a:off x="3850209" y="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t" anchorCtr="0" compatLnSpc="1">
            <a:prstTxWarp prst="textNoShape">
              <a:avLst/>
            </a:prstTxWarp>
          </a:bodyPr>
          <a:lstStyle>
            <a:lvl1pPr algn="r">
              <a:defRPr sz="1200">
                <a:latin typeface="Arial" charset="0"/>
              </a:defRPr>
            </a:lvl1pPr>
          </a:lstStyle>
          <a:p>
            <a:pPr>
              <a:defRPr/>
            </a:pPr>
            <a:endParaRPr lang="en-US"/>
          </a:p>
        </p:txBody>
      </p:sp>
      <p:sp>
        <p:nvSpPr>
          <p:cNvPr id="67588" name="Rectangle 4"/>
          <p:cNvSpPr>
            <a:spLocks noGrp="1" noRot="1" noChangeAspect="1" noChangeArrowheads="1" noTextEdit="1"/>
          </p:cNvSpPr>
          <p:nvPr>
            <p:ph type="sldImg" idx="2"/>
          </p:nvPr>
        </p:nvSpPr>
        <p:spPr bwMode="auto">
          <a:xfrm>
            <a:off x="90488" y="744538"/>
            <a:ext cx="6616700" cy="3722687"/>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4341" name="Rectangle 5"/>
          <p:cNvSpPr>
            <a:spLocks noGrp="1" noChangeArrowheads="1"/>
          </p:cNvSpPr>
          <p:nvPr>
            <p:ph type="body" sz="quarter" idx="3"/>
          </p:nvPr>
        </p:nvSpPr>
        <p:spPr bwMode="auto">
          <a:xfrm>
            <a:off x="679449" y="4715793"/>
            <a:ext cx="5438778" cy="4466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342" name="Rectangle 6"/>
          <p:cNvSpPr>
            <a:spLocks noGrp="1" noChangeArrowheads="1"/>
          </p:cNvSpPr>
          <p:nvPr>
            <p:ph type="ftr" sz="quarter" idx="4"/>
          </p:nvPr>
        </p:nvSpPr>
        <p:spPr bwMode="auto">
          <a:xfrm>
            <a:off x="1" y="942839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b" anchorCtr="0" compatLnSpc="1">
            <a:prstTxWarp prst="textNoShape">
              <a:avLst/>
            </a:prstTxWarp>
          </a:bodyPr>
          <a:lstStyle>
            <a:lvl1pPr>
              <a:defRPr sz="1200">
                <a:latin typeface="Arial" charset="0"/>
              </a:defRPr>
            </a:lvl1pPr>
          </a:lstStyle>
          <a:p>
            <a:pPr>
              <a:defRPr/>
            </a:pPr>
            <a:endParaRPr lang="en-US"/>
          </a:p>
        </p:txBody>
      </p:sp>
      <p:sp>
        <p:nvSpPr>
          <p:cNvPr id="14343" name="Rectangle 7"/>
          <p:cNvSpPr>
            <a:spLocks noGrp="1" noChangeArrowheads="1"/>
          </p:cNvSpPr>
          <p:nvPr>
            <p:ph type="sldNum" sz="quarter" idx="5"/>
          </p:nvPr>
        </p:nvSpPr>
        <p:spPr bwMode="auto">
          <a:xfrm>
            <a:off x="3850209" y="9428390"/>
            <a:ext cx="2945872" cy="49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934" tIns="45967" rIns="91934" bIns="45967" numCol="1" anchor="b" anchorCtr="0" compatLnSpc="1">
            <a:prstTxWarp prst="textNoShape">
              <a:avLst/>
            </a:prstTxWarp>
          </a:bodyPr>
          <a:lstStyle>
            <a:lvl1pPr algn="r">
              <a:defRPr sz="1200">
                <a:latin typeface="Arial" charset="0"/>
              </a:defRPr>
            </a:lvl1pPr>
          </a:lstStyle>
          <a:p>
            <a:pPr>
              <a:defRPr/>
            </a:pPr>
            <a:fld id="{7512A107-A045-4DAE-8925-EC840237C90D}" type="slidenum">
              <a:rPr lang="en-US"/>
              <a:pPr>
                <a:defRPr/>
              </a:pPr>
              <a:t>‹#›</a:t>
            </a:fld>
            <a:endParaRPr lang="en-US"/>
          </a:p>
        </p:txBody>
      </p:sp>
    </p:spTree>
    <p:extLst>
      <p:ext uri="{BB962C8B-B14F-4D97-AF65-F5344CB8AC3E}">
        <p14:creationId xmlns:p14="http://schemas.microsoft.com/office/powerpoint/2010/main" val="331583694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www.nature.com/nrg/journal/v10/n5/full/nrg2544.html#B58" TargetMode="External"/><Relationship Id="rId13" Type="http://schemas.openxmlformats.org/officeDocument/2006/relationships/hyperlink" Target="https://www.nature.com/nrg/journal/v10/n5/full/nrg2544.html#B62" TargetMode="External"/><Relationship Id="rId3" Type="http://schemas.openxmlformats.org/officeDocument/2006/relationships/hyperlink" Target="https://www.nature.com/nrg/journal/v10/n5/full/nrg2544.html#B53" TargetMode="External"/><Relationship Id="rId7" Type="http://schemas.openxmlformats.org/officeDocument/2006/relationships/hyperlink" Target="https://www.nature.com/nrg/journal/v10/n5/full/nrg2544.html#B57" TargetMode="External"/><Relationship Id="rId12" Type="http://schemas.openxmlformats.org/officeDocument/2006/relationships/hyperlink" Target="https://www.nature.com/nrg/journal/v10/n5/full/nrg2544.html#B61" TargetMode="External"/><Relationship Id="rId2" Type="http://schemas.openxmlformats.org/officeDocument/2006/relationships/slide" Target="../slides/slide76.xml"/><Relationship Id="rId1" Type="http://schemas.openxmlformats.org/officeDocument/2006/relationships/notesMaster" Target="../notesMasters/notesMaster1.xml"/><Relationship Id="rId6" Type="http://schemas.openxmlformats.org/officeDocument/2006/relationships/hyperlink" Target="https://www.nature.com/nrg/journal/v10/n5/full/nrg2544.html#B56" TargetMode="External"/><Relationship Id="rId11" Type="http://schemas.openxmlformats.org/officeDocument/2006/relationships/hyperlink" Target="https://www.nature.com/nrg/journal/v10/n5/full/nrg2544.html#B60" TargetMode="External"/><Relationship Id="rId5" Type="http://schemas.openxmlformats.org/officeDocument/2006/relationships/hyperlink" Target="https://www.nature.com/nrg/journal/v10/n5/full/nrg2544.html#B55" TargetMode="External"/><Relationship Id="rId10" Type="http://schemas.openxmlformats.org/officeDocument/2006/relationships/hyperlink" Target="https://www.nature.com/nrg/journal/v10/n5/full/nrg2544.html#B43" TargetMode="External"/><Relationship Id="rId4" Type="http://schemas.openxmlformats.org/officeDocument/2006/relationships/hyperlink" Target="https://www.nature.com/nrg/journal/v10/n5/full/nrg2544.html#B54" TargetMode="External"/><Relationship Id="rId9" Type="http://schemas.openxmlformats.org/officeDocument/2006/relationships/hyperlink" Target="https://www.nature.com/nrg/journal/v10/n5/full/nrg2544.html#B59" TargetMode="External"/><Relationship Id="rId14" Type="http://schemas.openxmlformats.org/officeDocument/2006/relationships/hyperlink" Target="http://www.ncbi.nlm.nih.gov/entrez/query.fcgi?db=gene&amp;amp;cmd=Retrieve&amp;amp;dopt=full_report&amp;amp;list_uids=4609"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cbi.nlm.nih.gov/pmc/articles/PMC5501872/#bib10"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138 </a:t>
            </a:r>
            <a:r>
              <a:rPr lang="en-US" dirty="0" err="1"/>
              <a:t>basebairs</a:t>
            </a:r>
            <a:r>
              <a:rPr lang="en-US" dirty="0"/>
              <a:t> away</a:t>
            </a:r>
            <a:endParaRPr lang="nl-NL" dirty="0"/>
          </a:p>
        </p:txBody>
      </p:sp>
      <p:sp>
        <p:nvSpPr>
          <p:cNvPr id="4" name="Slide Number Placeholder 3"/>
          <p:cNvSpPr>
            <a:spLocks noGrp="1"/>
          </p:cNvSpPr>
          <p:nvPr>
            <p:ph type="sldNum" sz="quarter" idx="5"/>
          </p:nvPr>
        </p:nvSpPr>
        <p:spPr/>
        <p:txBody>
          <a:bodyPr/>
          <a:lstStyle/>
          <a:p>
            <a:fld id="{92BE362E-78BA-324A-8038-5482DADFDF7D}" type="slidenum">
              <a:rPr lang="en-GB" smtClean="0"/>
              <a:pPr/>
              <a:t>8</a:t>
            </a:fld>
            <a:endParaRPr lang="en-GB" sz="1200">
              <a:latin typeface="Times" charset="0"/>
            </a:endParaRPr>
          </a:p>
        </p:txBody>
      </p:sp>
    </p:spTree>
    <p:extLst>
      <p:ext uri="{BB962C8B-B14F-4D97-AF65-F5344CB8AC3E}">
        <p14:creationId xmlns:p14="http://schemas.microsoft.com/office/powerpoint/2010/main" val="3505564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a:latin typeface="Calibri" panose="020F0502020204030204" pitchFamily="34" charset="0"/>
                <a:cs typeface="Calibri" panose="020F0502020204030204" pitchFamily="34" charset="0"/>
              </a:rPr>
              <a:t>LV Wain </a:t>
            </a:r>
            <a:r>
              <a:rPr lang="en-US" sz="1200" i="1" dirty="0">
                <a:latin typeface="Calibri" panose="020F0502020204030204" pitchFamily="34" charset="0"/>
                <a:cs typeface="Calibri" panose="020F0502020204030204" pitchFamily="34" charset="0"/>
              </a:rPr>
              <a:t>et al. The Lancet</a:t>
            </a:r>
            <a:r>
              <a:rPr lang="en-US" sz="1200" dirty="0">
                <a:latin typeface="Calibri" panose="020F0502020204030204" pitchFamily="34" charset="0"/>
                <a:cs typeface="Calibri" panose="020F0502020204030204" pitchFamily="34" charset="0"/>
              </a:rPr>
              <a:t> </a:t>
            </a:r>
            <a:r>
              <a:rPr lang="en-US" sz="1200" b="1" dirty="0">
                <a:latin typeface="Calibri" panose="020F0502020204030204" pitchFamily="34" charset="0"/>
                <a:cs typeface="Calibri" panose="020F0502020204030204" pitchFamily="34" charset="0"/>
              </a:rPr>
              <a:t>374</a:t>
            </a:r>
            <a:r>
              <a:rPr lang="en-US" sz="1200" dirty="0">
                <a:latin typeface="Calibri" panose="020F0502020204030204" pitchFamily="34" charset="0"/>
                <a:cs typeface="Calibri" panose="020F0502020204030204" pitchFamily="34" charset="0"/>
              </a:rPr>
              <a:t> (9686):340-350 (2009)</a:t>
            </a:r>
            <a:endParaRPr lang="en-GB" sz="1200" dirty="0">
              <a:latin typeface="Calibri" panose="020F0502020204030204" pitchFamily="34" charset="0"/>
              <a:cs typeface="Calibri" panose="020F0502020204030204" pitchFamily="34" charset="0"/>
            </a:endParaRPr>
          </a:p>
          <a:p>
            <a:r>
              <a:rPr lang="en-US" dirty="0"/>
              <a:t>Figure 1</a:t>
            </a:r>
          </a:p>
          <a:p>
            <a:r>
              <a:rPr lang="en-US" dirty="0" err="1"/>
              <a:t>Diallelic</a:t>
            </a:r>
            <a:r>
              <a:rPr lang="en-US" dirty="0"/>
              <a:t> and </a:t>
            </a:r>
            <a:r>
              <a:rPr lang="en-US" dirty="0" err="1"/>
              <a:t>multiallelic</a:t>
            </a:r>
            <a:r>
              <a:rPr lang="en-US" dirty="0"/>
              <a:t> copy number variation</a:t>
            </a:r>
          </a:p>
          <a:p>
            <a:r>
              <a:rPr lang="en-US" dirty="0" err="1"/>
              <a:t>Diallelic</a:t>
            </a:r>
            <a:r>
              <a:rPr lang="en-US" dirty="0"/>
              <a:t> locus (grey) and flanking loci (green and blue) with variation caused by (A) deletion and (B) duplication, each showing the locus with (</a:t>
            </a:r>
            <a:r>
              <a:rPr lang="en-US" dirty="0" err="1"/>
              <a:t>i</a:t>
            </a:r>
            <a:r>
              <a:rPr lang="en-US" dirty="0"/>
              <a:t>) normal copy number, (ii) heterozygous modification, and (iii) homozygous modification. (C) </a:t>
            </a:r>
            <a:r>
              <a:rPr lang="en-US" dirty="0" err="1"/>
              <a:t>Multiallelic</a:t>
            </a:r>
            <a:r>
              <a:rPr lang="en-US" dirty="0"/>
              <a:t> locus showing (</a:t>
            </a:r>
            <a:r>
              <a:rPr lang="en-US" dirty="0" err="1"/>
              <a:t>i</a:t>
            </a:r>
            <a:r>
              <a:rPr lang="en-US" dirty="0"/>
              <a:t>) normal copy number, (ii) multiple rounds of duplication on one chromosome and a deletion on the homologous chromosome, (iii) duplication on one chromosome and no deletion on the homologous chromosome, (iv) multiple rounds of duplication on one chromosome and no deletion on the homologous chromosome, (v) one round of duplication on each chromosome, (vi) one round of duplication on one chromosome and multiple rounds of duplication on the homologous chromosome, and (vii) multiple rounds of duplication on both chromosomes. </a:t>
            </a:r>
            <a:r>
              <a:rPr lang="en-US" dirty="0" err="1"/>
              <a:t>Multiallelic</a:t>
            </a:r>
            <a:r>
              <a:rPr lang="en-US" dirty="0"/>
              <a:t> assays measure diploid copy number and therefore cannot distinguish between (ii) and (iii), or (iv) and (v). Note that although duplications are usually assumed to be contiguous, this might not always be the case.</a:t>
            </a:r>
          </a:p>
          <a:p>
            <a:pPr eaLnBrk="1" hangingPunct="1"/>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64</a:t>
            </a:fld>
            <a:endParaRPr lang="en-US"/>
          </a:p>
        </p:txBody>
      </p:sp>
    </p:spTree>
    <p:extLst>
      <p:ext uri="{BB962C8B-B14F-4D97-AF65-F5344CB8AC3E}">
        <p14:creationId xmlns:p14="http://schemas.microsoft.com/office/powerpoint/2010/main" val="750421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a:latin typeface="Calibri" panose="020F0502020204030204" pitchFamily="34" charset="0"/>
                <a:cs typeface="Calibri" panose="020F0502020204030204" pitchFamily="34" charset="0"/>
              </a:rPr>
              <a:t>LV Wain </a:t>
            </a:r>
            <a:r>
              <a:rPr lang="en-US" sz="1200" i="1" dirty="0">
                <a:latin typeface="Calibri" panose="020F0502020204030204" pitchFamily="34" charset="0"/>
                <a:cs typeface="Calibri" panose="020F0502020204030204" pitchFamily="34" charset="0"/>
              </a:rPr>
              <a:t>et al. The Lancet</a:t>
            </a:r>
            <a:r>
              <a:rPr lang="en-US" sz="1200" dirty="0">
                <a:latin typeface="Calibri" panose="020F0502020204030204" pitchFamily="34" charset="0"/>
                <a:cs typeface="Calibri" panose="020F0502020204030204" pitchFamily="34" charset="0"/>
              </a:rPr>
              <a:t> </a:t>
            </a:r>
            <a:r>
              <a:rPr lang="en-US" sz="1200" b="1" dirty="0">
                <a:latin typeface="Calibri" panose="020F0502020204030204" pitchFamily="34" charset="0"/>
                <a:cs typeface="Calibri" panose="020F0502020204030204" pitchFamily="34" charset="0"/>
              </a:rPr>
              <a:t>374</a:t>
            </a:r>
            <a:r>
              <a:rPr lang="en-US" sz="1200" dirty="0">
                <a:latin typeface="Calibri" panose="020F0502020204030204" pitchFamily="34" charset="0"/>
                <a:cs typeface="Calibri" panose="020F0502020204030204" pitchFamily="34" charset="0"/>
              </a:rPr>
              <a:t> (9686):340-350 (2009)</a:t>
            </a:r>
            <a:endParaRPr lang="en-GB" sz="1200" dirty="0">
              <a:latin typeface="Calibri" panose="020F0502020204030204" pitchFamily="34" charset="0"/>
              <a:cs typeface="Calibri" panose="020F0502020204030204" pitchFamily="34" charset="0"/>
            </a:endParaRPr>
          </a:p>
          <a:p>
            <a:r>
              <a:rPr lang="en-US" dirty="0"/>
              <a:t>Figure 1</a:t>
            </a:r>
          </a:p>
          <a:p>
            <a:r>
              <a:rPr lang="en-US" dirty="0" err="1"/>
              <a:t>Diallelic</a:t>
            </a:r>
            <a:r>
              <a:rPr lang="en-US" dirty="0"/>
              <a:t> and </a:t>
            </a:r>
            <a:r>
              <a:rPr lang="en-US" dirty="0" err="1"/>
              <a:t>multiallelic</a:t>
            </a:r>
            <a:r>
              <a:rPr lang="en-US" dirty="0"/>
              <a:t> copy number variation</a:t>
            </a:r>
          </a:p>
          <a:p>
            <a:r>
              <a:rPr lang="en-US" dirty="0" err="1"/>
              <a:t>Diallelic</a:t>
            </a:r>
            <a:r>
              <a:rPr lang="en-US" dirty="0"/>
              <a:t> locus (grey) and flanking loci (green and blue) with variation caused by (A) deletion and (B) duplication, each showing the locus with (</a:t>
            </a:r>
            <a:r>
              <a:rPr lang="en-US" dirty="0" err="1"/>
              <a:t>i</a:t>
            </a:r>
            <a:r>
              <a:rPr lang="en-US" dirty="0"/>
              <a:t>) normal copy number, (ii) heterozygous modification, and (iii) homozygous modification. (C) </a:t>
            </a:r>
            <a:r>
              <a:rPr lang="en-US" dirty="0" err="1"/>
              <a:t>Multiallelic</a:t>
            </a:r>
            <a:r>
              <a:rPr lang="en-US" dirty="0"/>
              <a:t> locus showing (</a:t>
            </a:r>
            <a:r>
              <a:rPr lang="en-US" dirty="0" err="1"/>
              <a:t>i</a:t>
            </a:r>
            <a:r>
              <a:rPr lang="en-US" dirty="0"/>
              <a:t>) normal copy number, (ii) multiple rounds of duplication on one chromosome and a deletion on the homologous chromosome, (iii) duplication on one chromosome and no deletion on the homologous chromosome, (iv) multiple rounds of duplication on one chromosome and no deletion on the homologous chromosome, (v) one round of duplication on each chromosome, (vi) one round of duplication on one chromosome and multiple rounds of duplication on the homologous chromosome, and (vii) multiple rounds of duplication on both chromosomes. </a:t>
            </a:r>
            <a:r>
              <a:rPr lang="en-US" dirty="0" err="1"/>
              <a:t>Multiallelic</a:t>
            </a:r>
            <a:r>
              <a:rPr lang="en-US" dirty="0"/>
              <a:t> assays measure diploid copy number and therefore cannot distinguish between (ii) and (iii), or (iv) and (v). Note that although duplications are usually assumed to be contiguous, this might not always be the case.</a:t>
            </a:r>
          </a:p>
          <a:p>
            <a:pPr eaLnBrk="1" hangingPunct="1"/>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65</a:t>
            </a:fld>
            <a:endParaRPr lang="en-US"/>
          </a:p>
        </p:txBody>
      </p:sp>
    </p:spTree>
    <p:extLst>
      <p:ext uri="{BB962C8B-B14F-4D97-AF65-F5344CB8AC3E}">
        <p14:creationId xmlns:p14="http://schemas.microsoft.com/office/powerpoint/2010/main" val="7636448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dirty="0">
                <a:latin typeface="Calibri" panose="020F0502020204030204" pitchFamily="34" charset="0"/>
                <a:cs typeface="Calibri" panose="020F0502020204030204" pitchFamily="34" charset="0"/>
              </a:rPr>
              <a:t>L </a:t>
            </a:r>
            <a:r>
              <a:rPr lang="en-US" sz="1200" dirty="0" err="1">
                <a:latin typeface="Calibri" panose="020F0502020204030204" pitchFamily="34" charset="0"/>
                <a:cs typeface="Calibri" panose="020F0502020204030204" pitchFamily="34" charset="0"/>
              </a:rPr>
              <a:t>Francioloi</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et al. Nature Genetics</a:t>
            </a:r>
            <a:r>
              <a:rPr lang="en-US" sz="1200" dirty="0">
                <a:latin typeface="Calibri" panose="020F0502020204030204" pitchFamily="34" charset="0"/>
                <a:cs typeface="Calibri" panose="020F0502020204030204" pitchFamily="34" charset="0"/>
              </a:rPr>
              <a:t> (2014)</a:t>
            </a:r>
            <a:endParaRPr lang="en-GB" sz="1200" dirty="0">
              <a:latin typeface="Calibri" panose="020F0502020204030204" pitchFamily="34" charset="0"/>
              <a:cs typeface="Calibri" panose="020F0502020204030204" pitchFamily="34" charset="0"/>
            </a:endParaRPr>
          </a:p>
          <a:p>
            <a:pPr eaLnBrk="1" hangingPunct="1"/>
            <a:r>
              <a:rPr lang="en-US" sz="1200" b="1" i="0" u="none" strike="noStrike" kern="1200" baseline="0" dirty="0">
                <a:solidFill>
                  <a:schemeClr val="tx1"/>
                </a:solidFill>
                <a:latin typeface="Arial" charset="0"/>
                <a:ea typeface="+mn-ea"/>
                <a:cs typeface="+mn-cs"/>
              </a:rPr>
              <a:t>Figure 1 </a:t>
            </a:r>
            <a:r>
              <a:rPr lang="en-US" sz="1200" b="0" i="0" u="none" strike="noStrike" kern="1200" baseline="0" dirty="0">
                <a:solidFill>
                  <a:schemeClr val="tx1"/>
                </a:solidFill>
                <a:latin typeface="Arial" charset="0"/>
                <a:ea typeface="+mn-ea"/>
                <a:cs typeface="+mn-cs"/>
              </a:rPr>
              <a:t>Discovery of SNVs and structural variation. (</a:t>
            </a:r>
            <a:r>
              <a:rPr lang="en-US" sz="1200" b="1" i="0" u="none" strike="noStrike" kern="1200" baseline="0" dirty="0">
                <a:solidFill>
                  <a:schemeClr val="tx1"/>
                </a:solidFill>
                <a:latin typeface="Arial" charset="0"/>
                <a:ea typeface="+mn-ea"/>
                <a:cs typeface="+mn-cs"/>
              </a:rPr>
              <a:t>a</a:t>
            </a:r>
            <a:r>
              <a:rPr lang="en-US" sz="1200" b="0" i="0" u="none" strike="noStrike" kern="1200" baseline="0" dirty="0">
                <a:solidFill>
                  <a:schemeClr val="tx1"/>
                </a:solidFill>
                <a:latin typeface="Arial" charset="0"/>
                <a:ea typeface="+mn-ea"/>
                <a:cs typeface="+mn-cs"/>
              </a:rPr>
              <a:t>) Venn diagram of all SNVs discovered in </a:t>
            </a:r>
            <a:r>
              <a:rPr lang="en-US" sz="1200" b="0" i="0" u="none" strike="noStrike" kern="1200" baseline="0" dirty="0" err="1">
                <a:solidFill>
                  <a:schemeClr val="tx1"/>
                </a:solidFill>
                <a:latin typeface="Arial" charset="0"/>
                <a:ea typeface="+mn-ea"/>
                <a:cs typeface="+mn-cs"/>
              </a:rPr>
              <a:t>GoNL</a:t>
            </a:r>
            <a:r>
              <a:rPr lang="en-US" sz="1200" b="0" i="0" u="none" strike="noStrike" kern="1200" baseline="0" dirty="0">
                <a:solidFill>
                  <a:schemeClr val="tx1"/>
                </a:solidFill>
                <a:latin typeface="Arial" charset="0"/>
                <a:ea typeface="+mn-ea"/>
                <a:cs typeface="+mn-cs"/>
              </a:rPr>
              <a:t> relative to </a:t>
            </a:r>
            <a:r>
              <a:rPr lang="en-US" sz="1200" b="0" i="0" u="none" strike="noStrike" kern="1200" baseline="0" dirty="0" err="1">
                <a:solidFill>
                  <a:schemeClr val="tx1"/>
                </a:solidFill>
                <a:latin typeface="Arial" charset="0"/>
                <a:ea typeface="+mn-ea"/>
                <a:cs typeface="+mn-cs"/>
              </a:rPr>
              <a:t>dbSNP</a:t>
            </a:r>
            <a:r>
              <a:rPr lang="en-US" sz="1200" b="0" i="0" u="none" strike="noStrike" kern="1200" baseline="0" dirty="0">
                <a:solidFill>
                  <a:schemeClr val="tx1"/>
                </a:solidFill>
                <a:latin typeface="Arial" charset="0"/>
                <a:ea typeface="+mn-ea"/>
                <a:cs typeface="+mn-cs"/>
              </a:rPr>
              <a:t> (Build 137) and the 1000 Genomes Project (1000G) Phase 1 and </a:t>
            </a:r>
            <a:r>
              <a:rPr lang="en-US" sz="1200" b="0" i="0" u="none" strike="noStrike" kern="1200" baseline="0" dirty="0" err="1">
                <a:solidFill>
                  <a:schemeClr val="tx1"/>
                </a:solidFill>
                <a:latin typeface="Arial" charset="0"/>
                <a:ea typeface="+mn-ea"/>
                <a:cs typeface="+mn-cs"/>
              </a:rPr>
              <a:t>HapMap</a:t>
            </a:r>
            <a:r>
              <a:rPr lang="en-US" sz="1200" b="0" i="0" u="none" strike="noStrike" kern="1200" baseline="0" dirty="0">
                <a:solidFill>
                  <a:schemeClr val="tx1"/>
                </a:solidFill>
                <a:latin typeface="Arial" charset="0"/>
                <a:ea typeface="+mn-ea"/>
                <a:cs typeface="+mn-cs"/>
              </a:rPr>
              <a:t> CEU panels. The majority of the 7.6 million novel sites are rare (MAF &lt; 0.5%), including 5.8 million singletons. M, million. (</a:t>
            </a:r>
            <a:r>
              <a:rPr lang="en-US" sz="1200" b="1" i="0" u="none" strike="noStrike" kern="1200" baseline="0" dirty="0">
                <a:solidFill>
                  <a:schemeClr val="tx1"/>
                </a:solidFill>
                <a:latin typeface="Arial" charset="0"/>
                <a:ea typeface="+mn-ea"/>
                <a:cs typeface="+mn-cs"/>
              </a:rPr>
              <a:t>b</a:t>
            </a:r>
            <a:r>
              <a:rPr lang="en-US" sz="1200" b="0" i="0" u="none" strike="noStrike" kern="1200" baseline="0" dirty="0">
                <a:solidFill>
                  <a:schemeClr val="tx1"/>
                </a:solidFill>
                <a:latin typeface="Arial" charset="0"/>
                <a:ea typeface="+mn-ea"/>
                <a:cs typeface="+mn-cs"/>
              </a:rPr>
              <a:t>) Size spectrum of structural variation discovered in </a:t>
            </a:r>
            <a:r>
              <a:rPr lang="en-US" sz="1200" b="0" i="0" u="none" strike="noStrike" kern="1200" baseline="0" dirty="0" err="1">
                <a:solidFill>
                  <a:schemeClr val="tx1"/>
                </a:solidFill>
                <a:latin typeface="Arial" charset="0"/>
                <a:ea typeface="+mn-ea"/>
                <a:cs typeface="+mn-cs"/>
              </a:rPr>
              <a:t>GoNL</a:t>
            </a:r>
            <a:r>
              <a:rPr lang="en-US" sz="1200" b="0" i="0" u="none" strike="noStrike" kern="1200" baseline="0" dirty="0">
                <a:solidFill>
                  <a:schemeClr val="tx1"/>
                </a:solidFill>
                <a:latin typeface="Arial" charset="0"/>
                <a:ea typeface="+mn-ea"/>
                <a:cs typeface="+mn-cs"/>
              </a:rPr>
              <a:t>. Our detection strategy employed multiple approaches and provided a significant boost in the identification of novel structural variants in the midsize range (30–500 </a:t>
            </a:r>
            <a:r>
              <a:rPr lang="en-US" sz="1200" b="0" i="0" u="none" strike="noStrike" kern="1200" baseline="0" dirty="0" err="1">
                <a:solidFill>
                  <a:schemeClr val="tx1"/>
                </a:solidFill>
                <a:latin typeface="Arial" charset="0"/>
                <a:ea typeface="+mn-ea"/>
                <a:cs typeface="+mn-cs"/>
              </a:rPr>
              <a:t>bp</a:t>
            </a:r>
            <a:r>
              <a:rPr lang="en-US" sz="1200" b="0" i="0" u="none" strike="noStrike" kern="1200" baseline="0" dirty="0">
                <a:solidFill>
                  <a:schemeClr val="tx1"/>
                </a:solidFill>
                <a:latin typeface="Arial" charset="0"/>
                <a:ea typeface="+mn-ea"/>
                <a:cs typeface="+mn-cs"/>
              </a:rPr>
              <a:t>). Peaks corresponding to long interspersed elements (LINEs), short interspersed elements (SINEs) and microsatellite instability (MSI) are highlighted. The total number of variants called in </a:t>
            </a:r>
            <a:r>
              <a:rPr lang="en-US" sz="1200" b="0" i="0" u="none" strike="noStrike" kern="1200" baseline="0" dirty="0" err="1">
                <a:solidFill>
                  <a:schemeClr val="tx1"/>
                </a:solidFill>
                <a:latin typeface="Arial" charset="0"/>
                <a:ea typeface="+mn-ea"/>
                <a:cs typeface="+mn-cs"/>
              </a:rPr>
              <a:t>GoNL</a:t>
            </a:r>
            <a:r>
              <a:rPr lang="en-US" sz="1200" b="0" i="0" u="none" strike="noStrike" kern="1200" baseline="0" dirty="0">
                <a:solidFill>
                  <a:schemeClr val="tx1"/>
                </a:solidFill>
                <a:latin typeface="Arial" charset="0"/>
                <a:ea typeface="+mn-ea"/>
                <a:cs typeface="+mn-cs"/>
              </a:rPr>
              <a:t> is shown in orange, whereas SNVs found in </a:t>
            </a:r>
            <a:r>
              <a:rPr lang="en-US" sz="1200" b="0" i="0" u="none" strike="noStrike" kern="1200" baseline="0" dirty="0" err="1">
                <a:solidFill>
                  <a:schemeClr val="tx1"/>
                </a:solidFill>
                <a:latin typeface="Arial" charset="0"/>
                <a:ea typeface="+mn-ea"/>
                <a:cs typeface="+mn-cs"/>
              </a:rPr>
              <a:t>dbSNP</a:t>
            </a:r>
            <a:r>
              <a:rPr lang="en-US" sz="1200" b="0" i="0" u="none" strike="noStrike" kern="1200" baseline="0" dirty="0">
                <a:solidFill>
                  <a:schemeClr val="tx1"/>
                </a:solidFill>
                <a:latin typeface="Arial" charset="0"/>
                <a:ea typeface="+mn-ea"/>
                <a:cs typeface="+mn-cs"/>
              </a:rPr>
              <a:t> (Build 137) and short </a:t>
            </a:r>
            <a:r>
              <a:rPr lang="en-US" sz="1200" b="0" i="0" u="none" strike="noStrike" kern="1200" baseline="0" dirty="0" err="1">
                <a:solidFill>
                  <a:schemeClr val="tx1"/>
                </a:solidFill>
                <a:latin typeface="Arial" charset="0"/>
                <a:ea typeface="+mn-ea"/>
                <a:cs typeface="+mn-cs"/>
              </a:rPr>
              <a:t>indels</a:t>
            </a:r>
            <a:r>
              <a:rPr lang="en-US" sz="1200" b="0" i="0" u="none" strike="noStrike" kern="1200" baseline="0" dirty="0">
                <a:solidFill>
                  <a:schemeClr val="tx1"/>
                </a:solidFill>
                <a:latin typeface="Arial" charset="0"/>
                <a:ea typeface="+mn-ea"/>
                <a:cs typeface="+mn-cs"/>
              </a:rPr>
              <a:t> and large deletions found in 1000 Genomes Project Phase 1 data are shown in blue. For large deletions (&gt;20 </a:t>
            </a:r>
            <a:r>
              <a:rPr lang="en-US" sz="1200" b="0" i="0" u="none" strike="noStrike" kern="1200" baseline="0" dirty="0" err="1">
                <a:solidFill>
                  <a:schemeClr val="tx1"/>
                </a:solidFill>
                <a:latin typeface="Arial" charset="0"/>
                <a:ea typeface="+mn-ea"/>
                <a:cs typeface="+mn-cs"/>
              </a:rPr>
              <a:t>bp</a:t>
            </a:r>
            <a:r>
              <a:rPr lang="en-US" sz="1200" b="0" i="0" u="none" strike="noStrike" kern="1200" baseline="0" dirty="0">
                <a:solidFill>
                  <a:schemeClr val="tx1"/>
                </a:solidFill>
                <a:latin typeface="Arial" charset="0"/>
                <a:ea typeface="+mn-ea"/>
                <a:cs typeface="+mn-cs"/>
              </a:rPr>
              <a:t>), we required at least 80% reciprocal overlap between variants for them to be considered similar.</a:t>
            </a:r>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66</a:t>
            </a:fld>
            <a:endParaRPr lang="en-US"/>
          </a:p>
        </p:txBody>
      </p:sp>
    </p:spTree>
    <p:extLst>
      <p:ext uri="{BB962C8B-B14F-4D97-AF65-F5344CB8AC3E}">
        <p14:creationId xmlns:p14="http://schemas.microsoft.com/office/powerpoint/2010/main" val="13733087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eaLnBrk="1" hangingPunct="1"/>
            <a:r>
              <a:rPr lang="en-US" dirty="0"/>
              <a:t>Association between SNPs and incident coronary heart disease, cardiovascular disease, and myocardial infarction.</a:t>
            </a:r>
          </a:p>
          <a:p>
            <a:pPr marL="171450" indent="-171450" eaLnBrk="1" hangingPunct="1">
              <a:buFont typeface="Symbol"/>
              <a:buChar char="Þ"/>
            </a:pPr>
            <a:r>
              <a:rPr lang="en-US" dirty="0" err="1"/>
              <a:t>Laag</a:t>
            </a:r>
            <a:r>
              <a:rPr lang="en-US" dirty="0"/>
              <a:t> </a:t>
            </a:r>
            <a:r>
              <a:rPr lang="en-US" dirty="0" err="1"/>
              <a:t>Relatief</a:t>
            </a:r>
            <a:r>
              <a:rPr lang="en-US" baseline="0" dirty="0"/>
              <a:t> </a:t>
            </a:r>
            <a:r>
              <a:rPr lang="en-US" baseline="0" dirty="0" err="1"/>
              <a:t>risico</a:t>
            </a:r>
            <a:r>
              <a:rPr lang="en-US" baseline="0" dirty="0"/>
              <a:t> </a:t>
            </a:r>
            <a:r>
              <a:rPr lang="en-US" baseline="0" dirty="0" err="1"/>
              <a:t>en</a:t>
            </a:r>
            <a:r>
              <a:rPr lang="en-US" baseline="0" dirty="0"/>
              <a:t> </a:t>
            </a:r>
            <a:r>
              <a:rPr lang="en-US" baseline="0" dirty="0" err="1"/>
              <a:t>niet</a:t>
            </a:r>
            <a:r>
              <a:rPr lang="en-US" baseline="0" dirty="0"/>
              <a:t> </a:t>
            </a:r>
            <a:r>
              <a:rPr lang="en-US" baseline="0" dirty="0" err="1"/>
              <a:t>significante</a:t>
            </a:r>
            <a:r>
              <a:rPr lang="en-US" baseline="0" dirty="0"/>
              <a:t> p-</a:t>
            </a:r>
            <a:r>
              <a:rPr lang="en-US" baseline="0" dirty="0" err="1"/>
              <a:t>waarden</a:t>
            </a:r>
            <a:r>
              <a:rPr lang="en-US" baseline="0" dirty="0"/>
              <a:t>.</a:t>
            </a:r>
          </a:p>
          <a:p>
            <a:pPr marL="171450" indent="-171450" eaLnBrk="1" hangingPunct="1">
              <a:buFont typeface="Symbol"/>
              <a:buChar char="Þ"/>
            </a:pPr>
            <a:r>
              <a:rPr lang="en-US" baseline="0" dirty="0"/>
              <a:t>30.000 </a:t>
            </a:r>
            <a:r>
              <a:rPr lang="en-US" baseline="0" dirty="0" err="1"/>
              <a:t>mensen</a:t>
            </a:r>
            <a:r>
              <a:rPr lang="en-US" baseline="0" dirty="0"/>
              <a:t> </a:t>
            </a:r>
            <a:r>
              <a:rPr lang="en-US" baseline="0" dirty="0" err="1"/>
              <a:t>gevolgd</a:t>
            </a:r>
            <a:r>
              <a:rPr lang="en-US" baseline="0" dirty="0"/>
              <a:t> </a:t>
            </a:r>
            <a:r>
              <a:rPr lang="en-US" baseline="0" dirty="0" err="1"/>
              <a:t>voor</a:t>
            </a:r>
            <a:r>
              <a:rPr lang="en-US" baseline="0" dirty="0"/>
              <a:t> 8 </a:t>
            </a:r>
            <a:r>
              <a:rPr lang="en-US" baseline="0" dirty="0" err="1"/>
              <a:t>jaar</a:t>
            </a:r>
            <a:r>
              <a:rPr lang="en-US" baseline="0" dirty="0"/>
              <a:t> </a:t>
            </a:r>
            <a:r>
              <a:rPr lang="en-US" baseline="0" dirty="0" err="1"/>
              <a:t>en</a:t>
            </a:r>
            <a:r>
              <a:rPr lang="en-US" baseline="0" dirty="0"/>
              <a:t> 1200 </a:t>
            </a:r>
            <a:r>
              <a:rPr lang="en-US" baseline="0" dirty="0" err="1"/>
              <a:t>hadden</a:t>
            </a:r>
            <a:r>
              <a:rPr lang="en-US" baseline="0" dirty="0"/>
              <a:t> CVD </a:t>
            </a:r>
            <a:r>
              <a:rPr lang="en-US" baseline="0" dirty="0" err="1"/>
              <a:t>ontwikkeld</a:t>
            </a:r>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67</a:t>
            </a:fld>
            <a:endParaRPr lang="en-US"/>
          </a:p>
        </p:txBody>
      </p:sp>
    </p:spTree>
    <p:extLst>
      <p:ext uri="{BB962C8B-B14F-4D97-AF65-F5344CB8AC3E}">
        <p14:creationId xmlns:p14="http://schemas.microsoft.com/office/powerpoint/2010/main" val="1552151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a:defRPr/>
            </a:pPr>
            <a:fld id="{7512A107-A045-4DAE-8925-EC840237C90D}" type="slidenum">
              <a:rPr lang="en-US" smtClean="0"/>
              <a:pPr>
                <a:defRPr/>
              </a:pPr>
              <a:t>69</a:t>
            </a:fld>
            <a:endParaRPr lang="en-US"/>
          </a:p>
        </p:txBody>
      </p:sp>
    </p:spTree>
    <p:extLst>
      <p:ext uri="{BB962C8B-B14F-4D97-AF65-F5344CB8AC3E}">
        <p14:creationId xmlns:p14="http://schemas.microsoft.com/office/powerpoint/2010/main" val="519758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r>
              <a:rPr lang="nl-NL" sz="1200" b="0" i="0" u="none" strike="noStrike" kern="1200" baseline="0" dirty="0">
                <a:solidFill>
                  <a:schemeClr val="tx1"/>
                </a:solidFill>
                <a:latin typeface="Arial" charset="0"/>
                <a:ea typeface="+mn-ea"/>
                <a:cs typeface="+mn-cs"/>
              </a:rPr>
              <a:t>https://doi.org/10.1038/s41588-018-0183-z </a:t>
            </a:r>
            <a:r>
              <a:rPr lang="nl-NL" sz="1200" b="0" i="0" u="none" strike="noStrike" kern="1200" baseline="0" dirty="0" err="1">
                <a:solidFill>
                  <a:schemeClr val="tx1"/>
                </a:solidFill>
                <a:latin typeface="Arial" charset="0"/>
                <a:ea typeface="+mn-ea"/>
                <a:cs typeface="+mn-cs"/>
              </a:rPr>
              <a:t>Khera</a:t>
            </a:r>
            <a:r>
              <a:rPr lang="nl-NL" sz="1200" b="0" i="0" u="none" strike="noStrike" kern="1200" baseline="0" dirty="0">
                <a:solidFill>
                  <a:schemeClr val="tx1"/>
                </a:solidFill>
                <a:latin typeface="Arial" charset="0"/>
                <a:ea typeface="+mn-ea"/>
                <a:cs typeface="+mn-cs"/>
              </a:rPr>
              <a:t> et al. 2018 Nature Genetics</a:t>
            </a:r>
            <a:endParaRPr lang="en-US" b="1" dirty="0"/>
          </a:p>
          <a:p>
            <a:r>
              <a:rPr lang="en-US" b="1" dirty="0"/>
              <a:t>Fig. 2 | Risk for CAD according to GPS</a:t>
            </a:r>
            <a:r>
              <a:rPr lang="en-US" dirty="0"/>
              <a:t>. </a:t>
            </a:r>
            <a:r>
              <a:rPr lang="en-US" b="1" dirty="0"/>
              <a:t>a</a:t>
            </a:r>
            <a:r>
              <a:rPr lang="en-US" dirty="0"/>
              <a:t>, Distribution of GPSCAD in the UK Biobank testing dataset (n = 288,978). The x axis represents GPSCAD, with values scaled to a mean of 0 and a standard deviation of 1 to facilitate interpretation. Shading reflects the proportion of the population with three-, four-, and fivefold increased risk versus the remainder of the population. The odds ratio was assessed in a logistic regression model adjusted for age, sex, genotyping array, and the first four principal components of ancestry. </a:t>
            </a:r>
            <a:r>
              <a:rPr lang="en-US" b="1" dirty="0"/>
              <a:t>b</a:t>
            </a:r>
            <a:r>
              <a:rPr lang="en-US" dirty="0"/>
              <a:t>, GPSCAD percentile among CAD cases versus controls in the UK Biobank testing dataset. Within each boxplot, the horizontal lines reflect the median, the top and bottom of each box reflect the interquartile range, and the whiskers reflect the maximum and minimum values within each grouping. </a:t>
            </a:r>
            <a:r>
              <a:rPr lang="en-US" b="1" dirty="0"/>
              <a:t>c</a:t>
            </a:r>
            <a:r>
              <a:rPr lang="en-US" dirty="0"/>
              <a:t>, Prevalence of CAD according to 100 groups of the testing dataset binned according to the percentile of the GPSCAD.</a:t>
            </a:r>
            <a:endParaRPr lang="nl-NL" dirty="0"/>
          </a:p>
        </p:txBody>
      </p:sp>
      <p:sp>
        <p:nvSpPr>
          <p:cNvPr id="4" name="Slide Number Placeholder 3"/>
          <p:cNvSpPr>
            <a:spLocks noGrp="1"/>
          </p:cNvSpPr>
          <p:nvPr>
            <p:ph type="sldNum" sz="quarter" idx="5"/>
          </p:nvPr>
        </p:nvSpPr>
        <p:spPr/>
        <p:txBody>
          <a:bodyPr/>
          <a:lstStyle/>
          <a:p>
            <a:pPr>
              <a:defRPr/>
            </a:pPr>
            <a:fld id="{7512A107-A045-4DAE-8925-EC840237C90D}" type="slidenum">
              <a:rPr lang="en-US" smtClean="0"/>
              <a:pPr>
                <a:defRPr/>
              </a:pPr>
              <a:t>70</a:t>
            </a:fld>
            <a:endParaRPr lang="en-US"/>
          </a:p>
        </p:txBody>
      </p:sp>
    </p:spTree>
    <p:extLst>
      <p:ext uri="{BB962C8B-B14F-4D97-AF65-F5344CB8AC3E}">
        <p14:creationId xmlns:p14="http://schemas.microsoft.com/office/powerpoint/2010/main" val="3530125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71</a:t>
            </a:fld>
            <a:endParaRPr lang="en-US"/>
          </a:p>
        </p:txBody>
      </p:sp>
    </p:spTree>
    <p:extLst>
      <p:ext uri="{BB962C8B-B14F-4D97-AF65-F5344CB8AC3E}">
        <p14:creationId xmlns:p14="http://schemas.microsoft.com/office/powerpoint/2010/main" val="3870760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72</a:t>
            </a:fld>
            <a:endParaRPr lang="en-US"/>
          </a:p>
        </p:txBody>
      </p:sp>
    </p:spTree>
    <p:extLst>
      <p:ext uri="{BB962C8B-B14F-4D97-AF65-F5344CB8AC3E}">
        <p14:creationId xmlns:p14="http://schemas.microsoft.com/office/powerpoint/2010/main" val="3300116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73</a:t>
            </a:fld>
            <a:endParaRPr lang="en-US"/>
          </a:p>
        </p:txBody>
      </p:sp>
    </p:spTree>
    <p:extLst>
      <p:ext uri="{BB962C8B-B14F-4D97-AF65-F5344CB8AC3E}">
        <p14:creationId xmlns:p14="http://schemas.microsoft.com/office/powerpoint/2010/main" val="1148247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74</a:t>
            </a:fld>
            <a:endParaRPr lang="en-US"/>
          </a:p>
        </p:txBody>
      </p:sp>
    </p:spTree>
    <p:extLst>
      <p:ext uri="{BB962C8B-B14F-4D97-AF65-F5344CB8AC3E}">
        <p14:creationId xmlns:p14="http://schemas.microsoft.com/office/powerpoint/2010/main" val="678049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r>
              <a:rPr lang="en-US" sz="1200" dirty="0" err="1"/>
              <a:t>Sampietro</a:t>
            </a:r>
            <a:r>
              <a:rPr lang="en-US" sz="1200" dirty="0"/>
              <a:t> </a:t>
            </a:r>
            <a:r>
              <a:rPr lang="en-US" sz="1200" i="1" dirty="0"/>
              <a:t>et al</a:t>
            </a:r>
            <a:r>
              <a:rPr lang="en-US" sz="1200" dirty="0"/>
              <a:t>. </a:t>
            </a:r>
            <a:r>
              <a:rPr lang="da-DK" sz="1200" dirty="0"/>
              <a:t>Hum Mol Genet. 2011 Dec 1;20(23):4748-57</a:t>
            </a:r>
          </a:p>
          <a:p>
            <a:r>
              <a:rPr lang="en-US" sz="1200" b="1" kern="1200" dirty="0">
                <a:solidFill>
                  <a:schemeClr val="tx1"/>
                </a:solidFill>
                <a:effectLst/>
                <a:latin typeface="Arial" charset="0"/>
                <a:ea typeface="+mn-ea"/>
                <a:cs typeface="+mn-cs"/>
              </a:rPr>
              <a:t>Supplementary Figure1:</a:t>
            </a:r>
            <a:r>
              <a:rPr lang="en-US" sz="1200" kern="1200" dirty="0">
                <a:solidFill>
                  <a:schemeClr val="tx1"/>
                </a:solidFill>
                <a:effectLst/>
                <a:latin typeface="Arial" charset="0"/>
                <a:ea typeface="+mn-ea"/>
                <a:cs typeface="+mn-cs"/>
              </a:rPr>
              <a:t> Multidimensional Scaling (MDS).</a:t>
            </a:r>
            <a:endParaRPr lang="nl-NL" sz="1200" kern="1200" dirty="0">
              <a:solidFill>
                <a:schemeClr val="tx1"/>
              </a:solidFill>
              <a:effectLst/>
              <a:latin typeface="Arial" charset="0"/>
              <a:ea typeface="+mn-ea"/>
              <a:cs typeface="+mn-cs"/>
            </a:endParaRPr>
          </a:p>
          <a:p>
            <a:r>
              <a:rPr lang="en-US" sz="1200" kern="1200" dirty="0">
                <a:solidFill>
                  <a:schemeClr val="tx1"/>
                </a:solidFill>
                <a:effectLst/>
                <a:latin typeface="Arial" charset="0"/>
                <a:ea typeface="+mn-ea"/>
                <a:cs typeface="+mn-cs"/>
              </a:rPr>
              <a:t>This plot displays samples from the GENDER study together with HGDP-CEPH samples. On the x-axis, the first dimension of the MDS is depicted and on the y-axis the second. CEPH individuals are grouped by continental region. In pink Africa, in green America, in purple Central-Asia, in red East-Asia, in orange Europe, in yellow Middle-East, in brown Oceania and in black the GENDER population.</a:t>
            </a:r>
            <a:endParaRPr lang="nl-NL" sz="1200" kern="1200" dirty="0">
              <a:solidFill>
                <a:schemeClr val="tx1"/>
              </a:solidFill>
              <a:effectLst/>
              <a:latin typeface="Arial" charset="0"/>
              <a:ea typeface="+mn-ea"/>
              <a:cs typeface="+mn-cs"/>
            </a:endParaRPr>
          </a:p>
          <a:p>
            <a:br>
              <a:rPr lang="en-US" sz="1200" kern="1200" dirty="0">
                <a:solidFill>
                  <a:schemeClr val="tx1"/>
                </a:solidFill>
                <a:effectLst/>
                <a:latin typeface="Arial" charset="0"/>
                <a:ea typeface="+mn-ea"/>
                <a:cs typeface="+mn-cs"/>
              </a:rPr>
            </a:br>
            <a:r>
              <a:rPr lang="en-US" sz="1200" kern="1200" dirty="0">
                <a:solidFill>
                  <a:schemeClr val="tx1"/>
                </a:solidFill>
                <a:effectLst/>
                <a:latin typeface="Arial" charset="0"/>
                <a:ea typeface="+mn-ea"/>
                <a:cs typeface="+mn-cs"/>
              </a:rPr>
              <a:t> </a:t>
            </a:r>
            <a:endParaRPr lang="nl-NL" sz="1200" kern="1200" dirty="0">
              <a:solidFill>
                <a:schemeClr val="tx1"/>
              </a:solidFill>
              <a:effectLst/>
              <a:latin typeface="Arial" charset="0"/>
              <a:ea typeface="+mn-ea"/>
              <a:cs typeface="+mn-cs"/>
            </a:endParaRPr>
          </a:p>
          <a:p>
            <a:endParaRPr lang="nl-NL"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53</a:t>
            </a:fld>
            <a:endParaRPr lang="en-US"/>
          </a:p>
        </p:txBody>
      </p:sp>
    </p:spTree>
    <p:extLst>
      <p:ext uri="{BB962C8B-B14F-4D97-AF65-F5344CB8AC3E}">
        <p14:creationId xmlns:p14="http://schemas.microsoft.com/office/powerpoint/2010/main" val="1533811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75</a:t>
            </a:fld>
            <a:endParaRPr lang="en-US"/>
          </a:p>
        </p:txBody>
      </p:sp>
    </p:spTree>
    <p:extLst>
      <p:ext uri="{BB962C8B-B14F-4D97-AF65-F5344CB8AC3E}">
        <p14:creationId xmlns:p14="http://schemas.microsoft.com/office/powerpoint/2010/main" val="1188860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r>
              <a:rPr lang="en-US" sz="1200" b="0" i="0" kern="1200" dirty="0">
                <a:solidFill>
                  <a:schemeClr val="tx1"/>
                </a:solidFill>
                <a:effectLst/>
                <a:latin typeface="Arial" charset="0"/>
                <a:ea typeface="+mn-ea"/>
                <a:cs typeface="+mn-cs"/>
              </a:rPr>
              <a:t>John P. A. Ioannidis, Gilles Thomas &amp; Mark J. Daly</a:t>
            </a:r>
            <a:endParaRPr lang="en-US" sz="1200" b="0" i="1" kern="1200" dirty="0">
              <a:solidFill>
                <a:schemeClr val="tx1"/>
              </a:solidFill>
              <a:effectLst/>
              <a:latin typeface="Arial" charset="0"/>
              <a:ea typeface="+mn-ea"/>
              <a:cs typeface="+mn-cs"/>
            </a:endParaRPr>
          </a:p>
          <a:p>
            <a:pPr rtl="0"/>
            <a:r>
              <a:rPr lang="en-US" sz="1200" b="0" i="1" kern="1200" dirty="0">
                <a:solidFill>
                  <a:schemeClr val="tx1"/>
                </a:solidFill>
                <a:effectLst/>
                <a:latin typeface="Arial" charset="0"/>
                <a:ea typeface="+mn-ea"/>
                <a:cs typeface="+mn-cs"/>
              </a:rPr>
              <a:t>Nature Reviews Genetics </a:t>
            </a:r>
            <a:r>
              <a:rPr lang="en-US" sz="1200" b="1" i="0" kern="1200" dirty="0">
                <a:solidFill>
                  <a:schemeClr val="tx1"/>
                </a:solidFill>
                <a:effectLst/>
                <a:latin typeface="Arial" charset="0"/>
                <a:ea typeface="+mn-ea"/>
                <a:cs typeface="+mn-cs"/>
              </a:rPr>
              <a:t>10</a:t>
            </a:r>
            <a:r>
              <a:rPr lang="en-US" sz="1200" b="0" i="0" kern="1200" dirty="0">
                <a:solidFill>
                  <a:schemeClr val="tx1"/>
                </a:solidFill>
                <a:effectLst/>
                <a:latin typeface="Arial" charset="0"/>
                <a:ea typeface="+mn-ea"/>
                <a:cs typeface="+mn-cs"/>
              </a:rPr>
              <a:t>, 318-329 (May 2009)</a:t>
            </a:r>
          </a:p>
          <a:p>
            <a:pPr rtl="0"/>
            <a:endParaRPr lang="en-US" sz="1200" b="0" i="0" kern="1200" dirty="0">
              <a:solidFill>
                <a:schemeClr val="tx1"/>
              </a:solidFill>
              <a:effectLst/>
              <a:latin typeface="Arial" charset="0"/>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1" i="0" kern="1200" dirty="0">
                <a:solidFill>
                  <a:schemeClr val="tx1"/>
                </a:solidFill>
                <a:effectLst/>
                <a:latin typeface="Arial" charset="0"/>
                <a:ea typeface="+mn-ea"/>
                <a:cs typeface="+mn-cs"/>
              </a:rPr>
              <a:t>Box 5 | Gene deserts: the 8q24 region and susceptibility to various cancers</a:t>
            </a:r>
          </a:p>
          <a:p>
            <a:pPr rtl="0"/>
            <a:r>
              <a:rPr lang="en-US" sz="1200" b="0" i="0" kern="1200" dirty="0">
                <a:solidFill>
                  <a:schemeClr val="tx1"/>
                </a:solidFill>
                <a:effectLst/>
                <a:latin typeface="Arial" charset="0"/>
                <a:ea typeface="+mn-ea"/>
                <a:cs typeface="+mn-cs"/>
              </a:rPr>
              <a:t>Many studies have found signals of association for diverse cancers in a long stretch of 8q24 that contains no characterized genes (a gene desert). Two association studies searching for prostate cancer susceptibility exploited either a linkage study performed on a large Icelandic population</a:t>
            </a:r>
            <a:r>
              <a:rPr lang="en-US" sz="1200" b="0" i="0" kern="1200" baseline="30000" dirty="0">
                <a:solidFill>
                  <a:schemeClr val="tx1"/>
                </a:solidFill>
                <a:effectLst/>
                <a:latin typeface="Arial" charset="0"/>
                <a:ea typeface="+mn-ea"/>
                <a:cs typeface="+mn-cs"/>
                <a:hlinkClick r:id="rId3"/>
              </a:rPr>
              <a:t>53</a:t>
            </a:r>
            <a:r>
              <a:rPr lang="en-US" sz="1200" b="0" i="0" kern="1200" dirty="0">
                <a:solidFill>
                  <a:schemeClr val="tx1"/>
                </a:solidFill>
                <a:effectLst/>
                <a:latin typeface="Arial" charset="0"/>
                <a:ea typeface="+mn-ea"/>
                <a:cs typeface="+mn-cs"/>
              </a:rPr>
              <a:t> or a genome-wide admixture study on a group of African Americans</a:t>
            </a:r>
            <a:r>
              <a:rPr lang="en-US" sz="1200" b="0" i="0" kern="1200" baseline="30000" dirty="0">
                <a:solidFill>
                  <a:schemeClr val="tx1"/>
                </a:solidFill>
                <a:effectLst/>
                <a:latin typeface="Arial" charset="0"/>
                <a:ea typeface="+mn-ea"/>
                <a:cs typeface="+mn-cs"/>
                <a:hlinkClick r:id="rId4"/>
              </a:rPr>
              <a:t>54</a:t>
            </a:r>
            <a:r>
              <a:rPr lang="en-US" sz="1200" b="0" i="0" kern="1200" dirty="0">
                <a:solidFill>
                  <a:schemeClr val="tx1"/>
                </a:solidFill>
                <a:effectLst/>
                <a:latin typeface="Arial" charset="0"/>
                <a:ea typeface="+mn-ea"/>
                <a:cs typeface="+mn-cs"/>
              </a:rPr>
              <a:t> and identified the same associated marker in prostate region 1 (rs1447295). Subsequently, independent GWA studies performed on various populations of European origin identified four additional susceptibility loci in the same chromosomal sub-band. One of these loci is clearly involved in multiple cancer types (prostate</a:t>
            </a:r>
            <a:r>
              <a:rPr lang="en-US" sz="1200" b="0" i="0" kern="1200" baseline="30000" dirty="0">
                <a:solidFill>
                  <a:schemeClr val="tx1"/>
                </a:solidFill>
                <a:effectLst/>
                <a:latin typeface="Arial" charset="0"/>
                <a:ea typeface="+mn-ea"/>
                <a:cs typeface="+mn-cs"/>
                <a:hlinkClick r:id="rId5"/>
              </a:rPr>
              <a:t>55, </a:t>
            </a:r>
            <a:r>
              <a:rPr lang="en-US" sz="1200" b="0" i="0" kern="1200" baseline="30000" dirty="0">
                <a:solidFill>
                  <a:schemeClr val="tx1"/>
                </a:solidFill>
                <a:effectLst/>
                <a:latin typeface="Arial" charset="0"/>
                <a:ea typeface="+mn-ea"/>
                <a:cs typeface="+mn-cs"/>
                <a:hlinkClick r:id="rId6"/>
              </a:rPr>
              <a:t>56</a:t>
            </a:r>
            <a:r>
              <a:rPr lang="en-US" sz="1200" b="0" i="0" kern="1200" dirty="0">
                <a:solidFill>
                  <a:schemeClr val="tx1"/>
                </a:solidFill>
                <a:effectLst/>
                <a:latin typeface="Arial" charset="0"/>
                <a:ea typeface="+mn-ea"/>
                <a:cs typeface="+mn-cs"/>
              </a:rPr>
              <a:t>, colon</a:t>
            </a:r>
            <a:r>
              <a:rPr lang="en-US" sz="1200" b="0" i="0" kern="1200" baseline="30000" dirty="0">
                <a:solidFill>
                  <a:schemeClr val="tx1"/>
                </a:solidFill>
                <a:effectLst/>
                <a:latin typeface="Arial" charset="0"/>
                <a:ea typeface="+mn-ea"/>
                <a:cs typeface="+mn-cs"/>
                <a:hlinkClick r:id="rId7"/>
              </a:rPr>
              <a:t>57</a:t>
            </a:r>
            <a:r>
              <a:rPr lang="en-US" sz="1200" b="0" i="0" kern="1200" dirty="0">
                <a:solidFill>
                  <a:schemeClr val="tx1"/>
                </a:solidFill>
                <a:effectLst/>
                <a:latin typeface="Arial" charset="0"/>
                <a:ea typeface="+mn-ea"/>
                <a:cs typeface="+mn-cs"/>
              </a:rPr>
              <a:t> and ovary</a:t>
            </a:r>
            <a:r>
              <a:rPr lang="en-US" sz="1200" b="0" i="0" kern="1200" baseline="30000" dirty="0">
                <a:solidFill>
                  <a:schemeClr val="tx1"/>
                </a:solidFill>
                <a:effectLst/>
                <a:latin typeface="Arial" charset="0"/>
                <a:ea typeface="+mn-ea"/>
                <a:cs typeface="+mn-cs"/>
                <a:hlinkClick r:id="rId8"/>
              </a:rPr>
              <a:t>58</a:t>
            </a:r>
            <a:r>
              <a:rPr lang="en-US" sz="1200" b="0" i="0" kern="1200" dirty="0">
                <a:solidFill>
                  <a:schemeClr val="tx1"/>
                </a:solidFill>
                <a:effectLst/>
                <a:latin typeface="Arial" charset="0"/>
                <a:ea typeface="+mn-ea"/>
                <a:cs typeface="+mn-cs"/>
              </a:rPr>
              <a:t>), and the other three have currently been unambiguously associated with only one cancer type (prostate region 3 (Refs </a:t>
            </a:r>
            <a:r>
              <a:rPr lang="en-US" sz="1200" b="0" i="0" kern="1200" dirty="0">
                <a:solidFill>
                  <a:schemeClr val="tx1"/>
                </a:solidFill>
                <a:effectLst/>
                <a:latin typeface="Arial" charset="0"/>
                <a:ea typeface="+mn-ea"/>
                <a:cs typeface="+mn-cs"/>
                <a:hlinkClick r:id="rId6"/>
              </a:rPr>
              <a:t>56</a:t>
            </a:r>
            <a:r>
              <a:rPr lang="en-US" sz="1200" b="0" i="0" kern="1200" dirty="0">
                <a:solidFill>
                  <a:schemeClr val="tx1"/>
                </a:solidFill>
                <a:effectLst/>
                <a:latin typeface="Arial" charset="0"/>
                <a:ea typeface="+mn-ea"/>
                <a:cs typeface="+mn-cs"/>
              </a:rPr>
              <a:t>, </a:t>
            </a:r>
            <a:r>
              <a:rPr lang="en-US" sz="1200" b="0" i="0" kern="1200" dirty="0">
                <a:solidFill>
                  <a:schemeClr val="tx1"/>
                </a:solidFill>
                <a:effectLst/>
                <a:latin typeface="Arial" charset="0"/>
                <a:ea typeface="+mn-ea"/>
                <a:cs typeface="+mn-cs"/>
                <a:hlinkClick r:id="rId9"/>
              </a:rPr>
              <a:t>59</a:t>
            </a:r>
            <a:r>
              <a:rPr lang="en-US" sz="1200" b="0" i="0" kern="1200" dirty="0">
                <a:solidFill>
                  <a:schemeClr val="tx1"/>
                </a:solidFill>
                <a:effectLst/>
                <a:latin typeface="Arial" charset="0"/>
                <a:ea typeface="+mn-ea"/>
                <a:cs typeface="+mn-cs"/>
              </a:rPr>
              <a:t>), breast</a:t>
            </a:r>
            <a:r>
              <a:rPr lang="en-US" sz="1200" b="0" i="0" kern="1200" baseline="30000" dirty="0">
                <a:solidFill>
                  <a:schemeClr val="tx1"/>
                </a:solidFill>
                <a:effectLst/>
                <a:latin typeface="Arial" charset="0"/>
                <a:ea typeface="+mn-ea"/>
                <a:cs typeface="+mn-cs"/>
                <a:hlinkClick r:id="rId10"/>
              </a:rPr>
              <a:t>43</a:t>
            </a:r>
            <a:r>
              <a:rPr lang="en-US" sz="1200" b="0" i="0" kern="1200" dirty="0">
                <a:solidFill>
                  <a:schemeClr val="tx1"/>
                </a:solidFill>
                <a:effectLst/>
                <a:latin typeface="Arial" charset="0"/>
                <a:ea typeface="+mn-ea"/>
                <a:cs typeface="+mn-cs"/>
              </a:rPr>
              <a:t> and bladder</a:t>
            </a:r>
            <a:r>
              <a:rPr lang="en-US" sz="1200" b="0" i="0" kern="1200" baseline="30000" dirty="0">
                <a:solidFill>
                  <a:schemeClr val="tx1"/>
                </a:solidFill>
                <a:effectLst/>
                <a:latin typeface="Arial" charset="0"/>
                <a:ea typeface="+mn-ea"/>
                <a:cs typeface="+mn-cs"/>
                <a:hlinkClick r:id="rId11"/>
              </a:rPr>
              <a:t>60</a:t>
            </a:r>
            <a:r>
              <a:rPr lang="en-US" sz="1200" b="0" i="0" kern="1200" dirty="0">
                <a:solidFill>
                  <a:schemeClr val="tx1"/>
                </a:solidFill>
                <a:effectLst/>
                <a:latin typeface="Arial" charset="0"/>
                <a:ea typeface="+mn-ea"/>
                <a:cs typeface="+mn-cs"/>
              </a:rPr>
              <a:t>). These different regions might be associated with an even larger range of cancer types</a:t>
            </a:r>
            <a:r>
              <a:rPr lang="en-US" sz="1200" b="0" i="0" kern="1200" baseline="30000" dirty="0">
                <a:solidFill>
                  <a:schemeClr val="tx1"/>
                </a:solidFill>
                <a:effectLst/>
                <a:latin typeface="Arial" charset="0"/>
                <a:ea typeface="+mn-ea"/>
                <a:cs typeface="+mn-cs"/>
                <a:hlinkClick r:id="rId12"/>
              </a:rPr>
              <a:t>61, </a:t>
            </a:r>
            <a:r>
              <a:rPr lang="en-US" sz="1200" b="0" i="0" kern="1200" baseline="30000" dirty="0">
                <a:solidFill>
                  <a:schemeClr val="tx1"/>
                </a:solidFill>
                <a:effectLst/>
                <a:latin typeface="Arial" charset="0"/>
                <a:ea typeface="+mn-ea"/>
                <a:cs typeface="+mn-cs"/>
                <a:hlinkClick r:id="rId13"/>
              </a:rPr>
              <a:t>62</a:t>
            </a:r>
            <a:r>
              <a:rPr lang="en-US" sz="1200" b="0" i="0" kern="1200" dirty="0">
                <a:solidFill>
                  <a:schemeClr val="tx1"/>
                </a:solidFill>
                <a:effectLst/>
                <a:latin typeface="Arial" charset="0"/>
                <a:ea typeface="+mn-ea"/>
                <a:cs typeface="+mn-cs"/>
              </a:rPr>
              <a:t>, but replication of the proposed associations is warranted for them to be widely accepted. For each of the five associated regions, the marker with the highest significance for cancer associations (as of late 2008) is indicated (see the figure). The blocks of linkage disequilibrium in which these markers are located are devoid of characterized genes. They are located 30 kb to 500 kb upstream of the nearest characterized gene (the </a:t>
            </a:r>
            <a:r>
              <a:rPr lang="en-US" sz="1200" b="0" i="1" kern="1200" dirty="0">
                <a:solidFill>
                  <a:schemeClr val="tx1"/>
                </a:solidFill>
                <a:effectLst/>
                <a:latin typeface="Arial" charset="0"/>
                <a:ea typeface="+mn-ea"/>
                <a:cs typeface="+mn-cs"/>
                <a:hlinkClick r:id="rId14"/>
              </a:rPr>
              <a:t>MYC</a:t>
            </a:r>
            <a:r>
              <a:rPr lang="en-US" sz="1200" b="0" i="0" kern="1200" dirty="0">
                <a:solidFill>
                  <a:schemeClr val="tx1"/>
                </a:solidFill>
                <a:effectLst/>
                <a:latin typeface="Arial" charset="0"/>
                <a:ea typeface="+mn-ea"/>
                <a:cs typeface="+mn-cs"/>
              </a:rPr>
              <a:t> oncogene). A parsimonious hypothesis is that the various cancer predispositions observed in the 8q24 region are related to dysregulated </a:t>
            </a:r>
            <a:r>
              <a:rPr lang="en-US" sz="1200" b="0" i="1" kern="1200" dirty="0">
                <a:solidFill>
                  <a:schemeClr val="tx1"/>
                </a:solidFill>
                <a:effectLst/>
                <a:latin typeface="Arial" charset="0"/>
                <a:ea typeface="+mn-ea"/>
                <a:cs typeface="+mn-cs"/>
              </a:rPr>
              <a:t>MYC</a:t>
            </a:r>
            <a:r>
              <a:rPr lang="en-US" sz="1200" b="0" i="0" kern="1200" dirty="0">
                <a:solidFill>
                  <a:schemeClr val="tx1"/>
                </a:solidFill>
                <a:effectLst/>
                <a:latin typeface="Arial" charset="0"/>
                <a:ea typeface="+mn-ea"/>
                <a:cs typeface="+mn-cs"/>
              </a:rPr>
              <a:t> expression, but the variants are far from </a:t>
            </a:r>
            <a:r>
              <a:rPr lang="en-US" sz="1200" b="0" i="1" kern="1200" dirty="0">
                <a:solidFill>
                  <a:schemeClr val="tx1"/>
                </a:solidFill>
                <a:effectLst/>
                <a:latin typeface="Arial" charset="0"/>
                <a:ea typeface="+mn-ea"/>
                <a:cs typeface="+mn-cs"/>
              </a:rPr>
              <a:t>MYC</a:t>
            </a:r>
            <a:r>
              <a:rPr lang="en-US" sz="1200" b="0" i="0" kern="1200" dirty="0">
                <a:solidFill>
                  <a:schemeClr val="tx1"/>
                </a:solidFill>
                <a:effectLst/>
                <a:latin typeface="Arial" charset="0"/>
                <a:ea typeface="+mn-ea"/>
                <a:cs typeface="+mn-cs"/>
              </a:rPr>
              <a:t> and this hypothesis has not been supported by clear-cut experimental data, and thus the interpretation of the mystery of this gene desert remains open.</a:t>
            </a:r>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76</a:t>
            </a:fld>
            <a:endParaRPr lang="en-US"/>
          </a:p>
        </p:txBody>
      </p:sp>
    </p:spTree>
    <p:extLst>
      <p:ext uri="{BB962C8B-B14F-4D97-AF65-F5344CB8AC3E}">
        <p14:creationId xmlns:p14="http://schemas.microsoft.com/office/powerpoint/2010/main" val="10516398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77</a:t>
            </a:fld>
            <a:endParaRPr lang="en-US"/>
          </a:p>
        </p:txBody>
      </p:sp>
    </p:spTree>
    <p:extLst>
      <p:ext uri="{BB962C8B-B14F-4D97-AF65-F5344CB8AC3E}">
        <p14:creationId xmlns:p14="http://schemas.microsoft.com/office/powerpoint/2010/main" val="13563514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78</a:t>
            </a:fld>
            <a:endParaRPr lang="en-US"/>
          </a:p>
        </p:txBody>
      </p:sp>
    </p:spTree>
    <p:extLst>
      <p:ext uri="{BB962C8B-B14F-4D97-AF65-F5344CB8AC3E}">
        <p14:creationId xmlns:p14="http://schemas.microsoft.com/office/powerpoint/2010/main" val="765951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79</a:t>
            </a:fld>
            <a:endParaRPr lang="en-US"/>
          </a:p>
        </p:txBody>
      </p:sp>
    </p:spTree>
    <p:extLst>
      <p:ext uri="{BB962C8B-B14F-4D97-AF65-F5344CB8AC3E}">
        <p14:creationId xmlns:p14="http://schemas.microsoft.com/office/powerpoint/2010/main" val="956348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80</a:t>
            </a:fld>
            <a:endParaRPr lang="en-US"/>
          </a:p>
        </p:txBody>
      </p:sp>
    </p:spTree>
    <p:extLst>
      <p:ext uri="{BB962C8B-B14F-4D97-AF65-F5344CB8AC3E}">
        <p14:creationId xmlns:p14="http://schemas.microsoft.com/office/powerpoint/2010/main" val="871043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54</a:t>
            </a:fld>
            <a:endParaRPr lang="en-US"/>
          </a:p>
        </p:txBody>
      </p:sp>
    </p:spTree>
    <p:extLst>
      <p:ext uri="{BB962C8B-B14F-4D97-AF65-F5344CB8AC3E}">
        <p14:creationId xmlns:p14="http://schemas.microsoft.com/office/powerpoint/2010/main" val="3270608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55</a:t>
            </a:fld>
            <a:endParaRPr lang="en-US"/>
          </a:p>
        </p:txBody>
      </p:sp>
    </p:spTree>
    <p:extLst>
      <p:ext uri="{BB962C8B-B14F-4D97-AF65-F5344CB8AC3E}">
        <p14:creationId xmlns:p14="http://schemas.microsoft.com/office/powerpoint/2010/main" val="604447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i="1" dirty="0"/>
              <a:t>Lambert et al Nat Genet 2014 :</a:t>
            </a:r>
          </a:p>
          <a:p>
            <a:pPr rtl="0"/>
            <a:r>
              <a:rPr lang="en-US" sz="1200" kern="1200" dirty="0">
                <a:solidFill>
                  <a:schemeClr val="tx1"/>
                </a:solidFill>
                <a:effectLst/>
                <a:latin typeface="Arial" charset="0"/>
                <a:ea typeface="+mn-ea"/>
                <a:cs typeface="+mn-cs"/>
              </a:rPr>
              <a:t>Meta-analysis of 74,046 individuals identifies 11 new susceptibility loci for Alzheimer’s disease</a:t>
            </a:r>
          </a:p>
          <a:p>
            <a:pPr rtl="0"/>
            <a:endParaRPr lang="en-US" sz="1200" kern="1200" dirty="0">
              <a:solidFill>
                <a:schemeClr val="tx1"/>
              </a:solidFill>
              <a:effectLst/>
              <a:latin typeface="Arial" charset="0"/>
              <a:ea typeface="+mn-ea"/>
              <a:cs typeface="+mn-cs"/>
            </a:endParaRPr>
          </a:p>
          <a:p>
            <a:pPr rtl="0"/>
            <a:r>
              <a:rPr lang="nl-NL" dirty="0" err="1"/>
              <a:t>Genetic</a:t>
            </a:r>
            <a:r>
              <a:rPr lang="nl-NL" dirty="0"/>
              <a:t> risk score</a:t>
            </a:r>
          </a:p>
          <a:p>
            <a:pPr rtl="0"/>
            <a:r>
              <a:rPr lang="nl-NL" dirty="0" err="1"/>
              <a:t>Speliotes</a:t>
            </a:r>
            <a:r>
              <a:rPr lang="nl-NL" dirty="0"/>
              <a:t> et al: Nature Genetics</a:t>
            </a:r>
            <a:r>
              <a:rPr lang="nl-NL" sz="1200" b="0" i="0" kern="1200" dirty="0">
                <a:solidFill>
                  <a:schemeClr val="tx1"/>
                </a:solidFill>
                <a:effectLst/>
                <a:latin typeface="Arial" charset="0"/>
                <a:ea typeface="+mn-ea"/>
                <a:cs typeface="+mn-cs"/>
              </a:rPr>
              <a:t> </a:t>
            </a:r>
            <a:r>
              <a:rPr lang="nl-NL" dirty="0"/>
              <a:t>42</a:t>
            </a:r>
            <a:r>
              <a:rPr lang="nl-NL" b="0" dirty="0">
                <a:effectLst/>
              </a:rPr>
              <a:t>,</a:t>
            </a:r>
            <a:r>
              <a:rPr lang="nl-NL" sz="1200" b="0" i="0" kern="1200" dirty="0">
                <a:solidFill>
                  <a:schemeClr val="tx1"/>
                </a:solidFill>
                <a:effectLst/>
                <a:latin typeface="Arial" charset="0"/>
                <a:ea typeface="+mn-ea"/>
                <a:cs typeface="+mn-cs"/>
              </a:rPr>
              <a:t> </a:t>
            </a:r>
            <a:r>
              <a:rPr lang="nl-NL" dirty="0"/>
              <a:t>937–948</a:t>
            </a:r>
            <a:r>
              <a:rPr lang="nl-NL" sz="1200" b="0" i="0" kern="1200" dirty="0">
                <a:solidFill>
                  <a:schemeClr val="tx1"/>
                </a:solidFill>
                <a:effectLst/>
                <a:latin typeface="Arial" charset="0"/>
                <a:ea typeface="+mn-ea"/>
                <a:cs typeface="+mn-cs"/>
              </a:rPr>
              <a:t> </a:t>
            </a:r>
            <a:r>
              <a:rPr lang="nl-NL" dirty="0"/>
              <a:t>(2010)</a:t>
            </a:r>
            <a:r>
              <a:rPr lang="nl-NL" sz="1200" b="0" i="0" kern="1200" dirty="0">
                <a:solidFill>
                  <a:schemeClr val="tx1"/>
                </a:solidFill>
                <a:effectLst/>
                <a:latin typeface="Arial" charset="0"/>
                <a:ea typeface="+mn-ea"/>
                <a:cs typeface="+mn-cs"/>
              </a:rPr>
              <a:t> </a:t>
            </a:r>
            <a:r>
              <a:rPr lang="nl-NL" dirty="0"/>
              <a:t>doi:10.1038/ng.686</a:t>
            </a:r>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56</a:t>
            </a:fld>
            <a:endParaRPr lang="en-US"/>
          </a:p>
        </p:txBody>
      </p:sp>
    </p:spTree>
    <p:extLst>
      <p:ext uri="{BB962C8B-B14F-4D97-AF65-F5344CB8AC3E}">
        <p14:creationId xmlns:p14="http://schemas.microsoft.com/office/powerpoint/2010/main" val="1771764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i="1" dirty="0"/>
              <a:t>Lambert et al Nat Genet 2014 :</a:t>
            </a:r>
          </a:p>
          <a:p>
            <a:pPr rtl="0"/>
            <a:r>
              <a:rPr lang="en-US" sz="1200" kern="1200" dirty="0">
                <a:solidFill>
                  <a:schemeClr val="tx1"/>
                </a:solidFill>
                <a:effectLst/>
                <a:latin typeface="Arial" charset="0"/>
                <a:ea typeface="+mn-ea"/>
                <a:cs typeface="+mn-cs"/>
              </a:rPr>
              <a:t>Meta-analysis of 74,046 individuals identifies 11 new susceptibility loci for Alzheimer’s disease</a:t>
            </a:r>
          </a:p>
          <a:p>
            <a:pPr rtl="0"/>
            <a:endParaRPr lang="en-US" sz="1200" kern="1200" dirty="0">
              <a:solidFill>
                <a:schemeClr val="tx1"/>
              </a:solidFill>
              <a:effectLst/>
              <a:latin typeface="Arial" charset="0"/>
              <a:ea typeface="+mn-ea"/>
              <a:cs typeface="+mn-cs"/>
            </a:endParaRPr>
          </a:p>
          <a:p>
            <a:pPr rtl="0"/>
            <a:r>
              <a:rPr lang="nl-NL" dirty="0" err="1"/>
              <a:t>Genetic</a:t>
            </a:r>
            <a:r>
              <a:rPr lang="nl-NL" dirty="0"/>
              <a:t> risk score</a:t>
            </a:r>
          </a:p>
          <a:p>
            <a:pPr rtl="0"/>
            <a:r>
              <a:rPr lang="nl-NL" dirty="0" err="1"/>
              <a:t>Speliotes</a:t>
            </a:r>
            <a:r>
              <a:rPr lang="nl-NL" dirty="0"/>
              <a:t> et al: Nature Genetics</a:t>
            </a:r>
            <a:r>
              <a:rPr lang="nl-NL" sz="1200" b="0" i="0" kern="1200" dirty="0">
                <a:solidFill>
                  <a:schemeClr val="tx1"/>
                </a:solidFill>
                <a:effectLst/>
                <a:latin typeface="Arial" charset="0"/>
                <a:ea typeface="+mn-ea"/>
                <a:cs typeface="+mn-cs"/>
              </a:rPr>
              <a:t> </a:t>
            </a:r>
            <a:r>
              <a:rPr lang="nl-NL" dirty="0"/>
              <a:t>42</a:t>
            </a:r>
            <a:r>
              <a:rPr lang="nl-NL" b="0" dirty="0">
                <a:effectLst/>
              </a:rPr>
              <a:t>,</a:t>
            </a:r>
            <a:r>
              <a:rPr lang="nl-NL" sz="1200" b="0" i="0" kern="1200" dirty="0">
                <a:solidFill>
                  <a:schemeClr val="tx1"/>
                </a:solidFill>
                <a:effectLst/>
                <a:latin typeface="Arial" charset="0"/>
                <a:ea typeface="+mn-ea"/>
                <a:cs typeface="+mn-cs"/>
              </a:rPr>
              <a:t> </a:t>
            </a:r>
            <a:r>
              <a:rPr lang="nl-NL" dirty="0"/>
              <a:t>937–948</a:t>
            </a:r>
            <a:r>
              <a:rPr lang="nl-NL" sz="1200" b="0" i="0" kern="1200" dirty="0">
                <a:solidFill>
                  <a:schemeClr val="tx1"/>
                </a:solidFill>
                <a:effectLst/>
                <a:latin typeface="Arial" charset="0"/>
                <a:ea typeface="+mn-ea"/>
                <a:cs typeface="+mn-cs"/>
              </a:rPr>
              <a:t> </a:t>
            </a:r>
            <a:r>
              <a:rPr lang="nl-NL" dirty="0"/>
              <a:t>(2010)</a:t>
            </a:r>
            <a:r>
              <a:rPr lang="nl-NL" sz="1200" b="0" i="0" kern="1200" dirty="0">
                <a:solidFill>
                  <a:schemeClr val="tx1"/>
                </a:solidFill>
                <a:effectLst/>
                <a:latin typeface="Arial" charset="0"/>
                <a:ea typeface="+mn-ea"/>
                <a:cs typeface="+mn-cs"/>
              </a:rPr>
              <a:t> </a:t>
            </a:r>
            <a:r>
              <a:rPr lang="nl-NL" dirty="0"/>
              <a:t>doi:10.1038/ng.686</a:t>
            </a:r>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57</a:t>
            </a:fld>
            <a:endParaRPr lang="en-US"/>
          </a:p>
        </p:txBody>
      </p:sp>
    </p:spTree>
    <p:extLst>
      <p:ext uri="{BB962C8B-B14F-4D97-AF65-F5344CB8AC3E}">
        <p14:creationId xmlns:p14="http://schemas.microsoft.com/office/powerpoint/2010/main" val="1625044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i="1" dirty="0"/>
              <a:t>Lambert et al Nat Genet 2014 :</a:t>
            </a:r>
          </a:p>
          <a:p>
            <a:pPr rtl="0"/>
            <a:r>
              <a:rPr lang="en-US" sz="1200" kern="1200" dirty="0">
                <a:solidFill>
                  <a:schemeClr val="tx1"/>
                </a:solidFill>
                <a:effectLst/>
                <a:latin typeface="Arial" charset="0"/>
                <a:ea typeface="+mn-ea"/>
                <a:cs typeface="+mn-cs"/>
              </a:rPr>
              <a:t>Meta-analysis of 74,046 individuals identifies 11 new susceptibility loci for Alzheimer’s disease</a:t>
            </a:r>
          </a:p>
          <a:p>
            <a:pPr rtl="0"/>
            <a:endParaRPr lang="en-US" sz="1200" kern="1200" dirty="0">
              <a:solidFill>
                <a:schemeClr val="tx1"/>
              </a:solidFill>
              <a:effectLst/>
              <a:latin typeface="Arial" charset="0"/>
              <a:ea typeface="+mn-ea"/>
              <a:cs typeface="+mn-cs"/>
            </a:endParaRPr>
          </a:p>
          <a:p>
            <a:pPr rtl="0"/>
            <a:r>
              <a:rPr lang="nl-NL" dirty="0" err="1"/>
              <a:t>Genetic</a:t>
            </a:r>
            <a:r>
              <a:rPr lang="nl-NL" dirty="0"/>
              <a:t> risk score</a:t>
            </a:r>
          </a:p>
          <a:p>
            <a:pPr rtl="0"/>
            <a:r>
              <a:rPr lang="nl-NL" dirty="0" err="1"/>
              <a:t>Speliotes</a:t>
            </a:r>
            <a:r>
              <a:rPr lang="nl-NL" dirty="0"/>
              <a:t> et al: Nature Genetics</a:t>
            </a:r>
            <a:r>
              <a:rPr lang="nl-NL" sz="1200" b="0" i="0" kern="1200" dirty="0">
                <a:solidFill>
                  <a:schemeClr val="tx1"/>
                </a:solidFill>
                <a:effectLst/>
                <a:latin typeface="Arial" charset="0"/>
                <a:ea typeface="+mn-ea"/>
                <a:cs typeface="+mn-cs"/>
              </a:rPr>
              <a:t> </a:t>
            </a:r>
            <a:r>
              <a:rPr lang="nl-NL" dirty="0"/>
              <a:t>42</a:t>
            </a:r>
            <a:r>
              <a:rPr lang="nl-NL" b="0" dirty="0">
                <a:effectLst/>
              </a:rPr>
              <a:t>,</a:t>
            </a:r>
            <a:r>
              <a:rPr lang="nl-NL" sz="1200" b="0" i="0" kern="1200" dirty="0">
                <a:solidFill>
                  <a:schemeClr val="tx1"/>
                </a:solidFill>
                <a:effectLst/>
                <a:latin typeface="Arial" charset="0"/>
                <a:ea typeface="+mn-ea"/>
                <a:cs typeface="+mn-cs"/>
              </a:rPr>
              <a:t> </a:t>
            </a:r>
            <a:r>
              <a:rPr lang="nl-NL" dirty="0"/>
              <a:t>937–948</a:t>
            </a:r>
            <a:r>
              <a:rPr lang="nl-NL" sz="1200" b="0" i="0" kern="1200" dirty="0">
                <a:solidFill>
                  <a:schemeClr val="tx1"/>
                </a:solidFill>
                <a:effectLst/>
                <a:latin typeface="Arial" charset="0"/>
                <a:ea typeface="+mn-ea"/>
                <a:cs typeface="+mn-cs"/>
              </a:rPr>
              <a:t> </a:t>
            </a:r>
            <a:r>
              <a:rPr lang="nl-NL" dirty="0"/>
              <a:t>(2010)</a:t>
            </a:r>
            <a:r>
              <a:rPr lang="nl-NL" sz="1200" b="0" i="0" kern="1200" dirty="0">
                <a:solidFill>
                  <a:schemeClr val="tx1"/>
                </a:solidFill>
                <a:effectLst/>
                <a:latin typeface="Arial" charset="0"/>
                <a:ea typeface="+mn-ea"/>
                <a:cs typeface="+mn-cs"/>
              </a:rPr>
              <a:t> </a:t>
            </a:r>
            <a:r>
              <a:rPr lang="nl-NL" dirty="0"/>
              <a:t>doi:10.1038/ng.686</a:t>
            </a:r>
            <a:endParaRPr lang="en-US" dirty="0"/>
          </a:p>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58</a:t>
            </a:fld>
            <a:endParaRPr lang="en-US"/>
          </a:p>
        </p:txBody>
      </p:sp>
    </p:spTree>
    <p:extLst>
      <p:ext uri="{BB962C8B-B14F-4D97-AF65-F5344CB8AC3E}">
        <p14:creationId xmlns:p14="http://schemas.microsoft.com/office/powerpoint/2010/main" val="715783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https://www.ncbi.nlm.nih.gov/pmc/articles/PMC5501872/pdf/main.pdf</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GWAS SNP-Trait Discovery Timeline</a:t>
            </a:r>
          </a:p>
          <a:p>
            <a:r>
              <a:rPr lang="en-US" sz="1200" b="0" i="0" kern="1200" dirty="0">
                <a:solidFill>
                  <a:schemeClr val="tx1"/>
                </a:solidFill>
                <a:effectLst/>
                <a:latin typeface="Arial" charset="0"/>
                <a:ea typeface="+mn-ea"/>
                <a:cs typeface="Arial" charset="0"/>
              </a:rPr>
              <a:t>Data used for generating the graph were taken from the GWAS Catalogue.</a:t>
            </a:r>
            <a:r>
              <a:rPr lang="en-US" sz="1200" b="0" i="0" kern="1200" baseline="30000" dirty="0">
                <a:solidFill>
                  <a:schemeClr val="tx1"/>
                </a:solidFill>
                <a:effectLst/>
                <a:latin typeface="Arial" charset="0"/>
                <a:ea typeface="+mn-ea"/>
                <a:cs typeface="Arial" charset="0"/>
                <a:hlinkClick r:id="rId3"/>
              </a:rPr>
              <a:t>10</a:t>
            </a:r>
            <a:r>
              <a:rPr lang="en-US" sz="1200" b="0" i="0" kern="1200" dirty="0">
                <a:solidFill>
                  <a:schemeClr val="tx1"/>
                </a:solidFill>
                <a:effectLst/>
                <a:latin typeface="Arial" charset="0"/>
                <a:ea typeface="+mn-ea"/>
                <a:cs typeface="Arial" charset="0"/>
              </a:rPr>
              <a:t> SNPs and traits were selected according to the following filters. SNPs were selected with a p value &lt; 5 × 10</a:t>
            </a:r>
            <a:r>
              <a:rPr lang="en-US" sz="1200" b="0" i="0" kern="1200" baseline="30000" dirty="0">
                <a:solidFill>
                  <a:schemeClr val="tx1"/>
                </a:solidFill>
                <a:effectLst/>
                <a:latin typeface="Arial" charset="0"/>
                <a:ea typeface="+mn-ea"/>
                <a:cs typeface="Arial" charset="0"/>
              </a:rPr>
              <a:t>−8</a:t>
            </a:r>
            <a:r>
              <a:rPr lang="en-US" sz="1200" b="0" i="0" kern="1200" dirty="0">
                <a:solidFill>
                  <a:schemeClr val="tx1"/>
                </a:solidFill>
                <a:effectLst/>
                <a:latin typeface="Arial" charset="0"/>
                <a:ea typeface="+mn-ea"/>
                <a:cs typeface="Arial" charset="0"/>
              </a:rPr>
              <a:t>. For each trait with two or more selected SNPs, SNPs were removed if they had an LD r</a:t>
            </a:r>
            <a:r>
              <a:rPr lang="en-US" sz="1200" b="0" i="0" kern="1200" baseline="30000" dirty="0">
                <a:solidFill>
                  <a:schemeClr val="tx1"/>
                </a:solidFill>
                <a:effectLst/>
                <a:latin typeface="Arial" charset="0"/>
                <a:ea typeface="+mn-ea"/>
                <a:cs typeface="Arial" charset="0"/>
              </a:rPr>
              <a:t>2</a:t>
            </a:r>
            <a:r>
              <a:rPr lang="en-US" sz="1200" b="0" i="0" kern="1200" dirty="0">
                <a:solidFill>
                  <a:schemeClr val="tx1"/>
                </a:solidFill>
                <a:effectLst/>
                <a:latin typeface="Arial" charset="0"/>
                <a:ea typeface="+mn-ea"/>
                <a:cs typeface="Arial" charset="0"/>
              </a:rPr>
              <a:t> &gt; 0.5 (calculated from 1000 Genomes phase 3 data) with another selected SNPs and their p value was larger. For each year of discovery, only the top three traits and diseases with the largest number of SNPs are labeled in the circle.</a:t>
            </a:r>
          </a:p>
        </p:txBody>
      </p:sp>
      <p:sp>
        <p:nvSpPr>
          <p:cNvPr id="4" name="Slide Number Placeholder 3"/>
          <p:cNvSpPr>
            <a:spLocks noGrp="1"/>
          </p:cNvSpPr>
          <p:nvPr>
            <p:ph type="sldNum" sz="quarter" idx="10"/>
          </p:nvPr>
        </p:nvSpPr>
        <p:spPr/>
        <p:txBody>
          <a:bodyPr/>
          <a:lstStyle/>
          <a:p>
            <a:pPr>
              <a:defRPr/>
            </a:pPr>
            <a:fld id="{7512A107-A045-4DAE-8925-EC840237C90D}" type="slidenum">
              <a:rPr lang="en-US" smtClean="0"/>
              <a:pPr>
                <a:defRPr/>
              </a:pPr>
              <a:t>59</a:t>
            </a:fld>
            <a:endParaRPr lang="en-US"/>
          </a:p>
        </p:txBody>
      </p:sp>
    </p:spTree>
    <p:extLst>
      <p:ext uri="{BB962C8B-B14F-4D97-AF65-F5344CB8AC3E}">
        <p14:creationId xmlns:p14="http://schemas.microsoft.com/office/powerpoint/2010/main" val="2648170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90488" y="744538"/>
            <a:ext cx="6616700" cy="3722687"/>
          </a:xfrm>
        </p:spPr>
      </p:sp>
      <p:sp>
        <p:nvSpPr>
          <p:cNvPr id="3" name="Tijdelijke aanduiding voor notities 2"/>
          <p:cNvSpPr>
            <a:spLocks noGrp="1"/>
          </p:cNvSpPr>
          <p:nvPr>
            <p:ph type="body" idx="1"/>
          </p:nvPr>
        </p:nvSpPr>
        <p:spPr/>
        <p:txBody>
          <a:bodyPr/>
          <a:lstStyle/>
          <a:p>
            <a:pPr rtl="0"/>
            <a:endParaRPr lang="en-US" dirty="0"/>
          </a:p>
        </p:txBody>
      </p:sp>
      <p:sp>
        <p:nvSpPr>
          <p:cNvPr id="4" name="Tijdelijke aanduiding voor dianummer 3"/>
          <p:cNvSpPr>
            <a:spLocks noGrp="1"/>
          </p:cNvSpPr>
          <p:nvPr>
            <p:ph type="sldNum" sz="quarter" idx="10"/>
          </p:nvPr>
        </p:nvSpPr>
        <p:spPr/>
        <p:txBody>
          <a:bodyPr/>
          <a:lstStyle/>
          <a:p>
            <a:pPr>
              <a:defRPr/>
            </a:pPr>
            <a:fld id="{7512A107-A045-4DAE-8925-EC840237C90D}" type="slidenum">
              <a:rPr lang="en-US" smtClean="0"/>
              <a:pPr>
                <a:defRPr/>
              </a:pPr>
              <a:t>63</a:t>
            </a:fld>
            <a:endParaRPr lang="en-US"/>
          </a:p>
        </p:txBody>
      </p:sp>
    </p:spTree>
    <p:extLst>
      <p:ext uri="{BB962C8B-B14F-4D97-AF65-F5344CB8AC3E}">
        <p14:creationId xmlns:p14="http://schemas.microsoft.com/office/powerpoint/2010/main" val="620467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B38BC5D-1F48-428B-80AA-393E43011C61}" type="slidenum">
              <a:rPr lang="en-US"/>
              <a:pPr>
                <a:defRPr/>
              </a:pPr>
              <a:t>‹#›</a:t>
            </a:fld>
            <a:endParaRPr lang="en-US"/>
          </a:p>
        </p:txBody>
      </p:sp>
    </p:spTree>
    <p:extLst>
      <p:ext uri="{BB962C8B-B14F-4D97-AF65-F5344CB8AC3E}">
        <p14:creationId xmlns:p14="http://schemas.microsoft.com/office/powerpoint/2010/main" val="633809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78BF1DE-5D4B-4D89-918F-02A0FF7F22CA}" type="slidenum">
              <a:rPr lang="en-US"/>
              <a:pPr>
                <a:defRPr/>
              </a:pPr>
              <a:t>‹#›</a:t>
            </a:fld>
            <a:endParaRPr lang="en-US"/>
          </a:p>
        </p:txBody>
      </p:sp>
    </p:spTree>
    <p:extLst>
      <p:ext uri="{BB962C8B-B14F-4D97-AF65-F5344CB8AC3E}">
        <p14:creationId xmlns:p14="http://schemas.microsoft.com/office/powerpoint/2010/main" val="2974658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712D0F5-EB06-4542-A7E8-2FDBE374791B}" type="slidenum">
              <a:rPr lang="en-US"/>
              <a:pPr>
                <a:defRPr/>
              </a:pPr>
              <a:t>‹#›</a:t>
            </a:fld>
            <a:endParaRPr lang="en-US"/>
          </a:p>
        </p:txBody>
      </p:sp>
    </p:spTree>
    <p:extLst>
      <p:ext uri="{BB962C8B-B14F-4D97-AF65-F5344CB8AC3E}">
        <p14:creationId xmlns:p14="http://schemas.microsoft.com/office/powerpoint/2010/main" val="19752980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Alleen titel">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DBF1686-E773-4397-86AC-BD1F81F7B6D1}" type="datetimeFigureOut">
              <a:rPr lang="nl-NL" smtClean="0"/>
              <a:t>23-11-2021</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DCD98CCA-E0C0-4A9C-9A4F-6E0A61380788}" type="slidenum">
              <a:rPr lang="nl-NL" smtClean="0"/>
              <a:t>‹#›</a:t>
            </a:fld>
            <a:endParaRPr lang="nl-NL"/>
          </a:p>
        </p:txBody>
      </p:sp>
      <p:sp>
        <p:nvSpPr>
          <p:cNvPr id="6" name="Title 5"/>
          <p:cNvSpPr>
            <a:spLocks noGrp="1"/>
          </p:cNvSpPr>
          <p:nvPr>
            <p:ph type="title"/>
          </p:nvPr>
        </p:nvSpPr>
        <p:spPr/>
        <p:txBody>
          <a:bodyPr/>
          <a:lstStyle/>
          <a:p>
            <a:r>
              <a:rPr lang="nl-NL"/>
              <a:t>Klik om de stijl te bewerken</a:t>
            </a:r>
            <a:endParaRPr lang="en-US"/>
          </a:p>
        </p:txBody>
      </p:sp>
    </p:spTree>
    <p:extLst>
      <p:ext uri="{BB962C8B-B14F-4D97-AF65-F5344CB8AC3E}">
        <p14:creationId xmlns:p14="http://schemas.microsoft.com/office/powerpoint/2010/main" val="2641609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63D8806-1CF2-43EF-89CE-531A9CDE4510}" type="slidenum">
              <a:rPr lang="en-US"/>
              <a:pPr>
                <a:defRPr/>
              </a:pPr>
              <a:t>‹#›</a:t>
            </a:fld>
            <a:endParaRPr lang="en-US"/>
          </a:p>
        </p:txBody>
      </p:sp>
    </p:spTree>
    <p:extLst>
      <p:ext uri="{BB962C8B-B14F-4D97-AF65-F5344CB8AC3E}">
        <p14:creationId xmlns:p14="http://schemas.microsoft.com/office/powerpoint/2010/main" val="15132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7C1DE0F-84EA-4AAF-AB63-50B24C9EB1C7}" type="slidenum">
              <a:rPr lang="en-US"/>
              <a:pPr>
                <a:defRPr/>
              </a:pPr>
              <a:t>‹#›</a:t>
            </a:fld>
            <a:endParaRPr lang="en-US"/>
          </a:p>
        </p:txBody>
      </p:sp>
    </p:spTree>
    <p:extLst>
      <p:ext uri="{BB962C8B-B14F-4D97-AF65-F5344CB8AC3E}">
        <p14:creationId xmlns:p14="http://schemas.microsoft.com/office/powerpoint/2010/main" val="403488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60AB354-6180-47FC-B124-BB63E5B81C9F}" type="slidenum">
              <a:rPr lang="en-US"/>
              <a:pPr>
                <a:defRPr/>
              </a:pPr>
              <a:t>‹#›</a:t>
            </a:fld>
            <a:endParaRPr lang="en-US"/>
          </a:p>
        </p:txBody>
      </p:sp>
    </p:spTree>
    <p:extLst>
      <p:ext uri="{BB962C8B-B14F-4D97-AF65-F5344CB8AC3E}">
        <p14:creationId xmlns:p14="http://schemas.microsoft.com/office/powerpoint/2010/main" val="433967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5D0846C5-C9FB-4DA7-B25D-3BC6EF084F6B}" type="slidenum">
              <a:rPr lang="en-US"/>
              <a:pPr>
                <a:defRPr/>
              </a:pPr>
              <a:t>‹#›</a:t>
            </a:fld>
            <a:endParaRPr lang="en-US"/>
          </a:p>
        </p:txBody>
      </p:sp>
    </p:spTree>
    <p:extLst>
      <p:ext uri="{BB962C8B-B14F-4D97-AF65-F5344CB8AC3E}">
        <p14:creationId xmlns:p14="http://schemas.microsoft.com/office/powerpoint/2010/main" val="2208078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7C01E82B-BF4C-423C-9941-F412928F69F7}" type="slidenum">
              <a:rPr lang="en-US"/>
              <a:pPr>
                <a:defRPr/>
              </a:pPr>
              <a:t>‹#›</a:t>
            </a:fld>
            <a:endParaRPr lang="en-US"/>
          </a:p>
        </p:txBody>
      </p:sp>
    </p:spTree>
    <p:extLst>
      <p:ext uri="{BB962C8B-B14F-4D97-AF65-F5344CB8AC3E}">
        <p14:creationId xmlns:p14="http://schemas.microsoft.com/office/powerpoint/2010/main" val="2421543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43DD837E-4FA9-4943-AF30-D499D64EF2AF}" type="slidenum">
              <a:rPr lang="en-US"/>
              <a:pPr>
                <a:defRPr/>
              </a:pPr>
              <a:t>‹#›</a:t>
            </a:fld>
            <a:endParaRPr lang="en-US"/>
          </a:p>
        </p:txBody>
      </p:sp>
    </p:spTree>
    <p:extLst>
      <p:ext uri="{BB962C8B-B14F-4D97-AF65-F5344CB8AC3E}">
        <p14:creationId xmlns:p14="http://schemas.microsoft.com/office/powerpoint/2010/main" val="1175664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CCCB06E3-2177-4FB8-921B-5EAB6066FC4B}" type="slidenum">
              <a:rPr lang="en-US"/>
              <a:pPr>
                <a:defRPr/>
              </a:pPr>
              <a:t>‹#›</a:t>
            </a:fld>
            <a:endParaRPr lang="en-US"/>
          </a:p>
        </p:txBody>
      </p:sp>
    </p:spTree>
    <p:extLst>
      <p:ext uri="{BB962C8B-B14F-4D97-AF65-F5344CB8AC3E}">
        <p14:creationId xmlns:p14="http://schemas.microsoft.com/office/powerpoint/2010/main" val="3851888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0B8E1FF-1947-4487-BF79-A3C0A3E0AA6D}" type="slidenum">
              <a:rPr lang="en-US"/>
              <a:pPr>
                <a:defRPr/>
              </a:pPr>
              <a:t>‹#›</a:t>
            </a:fld>
            <a:endParaRPr lang="en-US"/>
          </a:p>
        </p:txBody>
      </p:sp>
    </p:spTree>
    <p:extLst>
      <p:ext uri="{BB962C8B-B14F-4D97-AF65-F5344CB8AC3E}">
        <p14:creationId xmlns:p14="http://schemas.microsoft.com/office/powerpoint/2010/main" val="2697679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atin typeface="+mn-lt"/>
              </a:defRPr>
            </a:lvl1pPr>
          </a:lstStyle>
          <a:p>
            <a:pPr>
              <a:defRPr/>
            </a:pPr>
            <a:endParaRPr lang="en-US"/>
          </a:p>
        </p:txBody>
      </p:sp>
      <p:sp>
        <p:nvSpPr>
          <p:cNvPr id="1029" name="Rectangle 5"/>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atin typeface="+mn-lt"/>
              </a:defRPr>
            </a:lvl1pPr>
          </a:lstStyle>
          <a:p>
            <a:pPr>
              <a:defRPr/>
            </a:pPr>
            <a:endParaRPr lang="en-US"/>
          </a:p>
        </p:txBody>
      </p:sp>
      <p:sp>
        <p:nvSpPr>
          <p:cNvPr id="1030" name="Rectangle 6"/>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atin typeface="+mn-lt"/>
              </a:defRPr>
            </a:lvl1pPr>
          </a:lstStyle>
          <a:p>
            <a:pPr>
              <a:defRPr/>
            </a:pPr>
            <a:fld id="{DDFB43BA-B660-4BC2-86E0-B8DD44586793}"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8.png"/><Relationship Id="rId5" Type="http://schemas.openxmlformats.org/officeDocument/2006/relationships/oleObject" Target="../embeddings/oleObject2.bin"/><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26.jpeg"/><Relationship Id="rId5" Type="http://schemas.openxmlformats.org/officeDocument/2006/relationships/image" Target="../media/image31.png"/><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comments" Target="../comments/comment2.xml"/><Relationship Id="rId4" Type="http://schemas.openxmlformats.org/officeDocument/2006/relationships/image" Target="../media/image21.jpeg"/></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0.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45.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46.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47.emf"/></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49.emf"/><Relationship Id="rId5" Type="http://schemas.openxmlformats.org/officeDocument/2006/relationships/oleObject" Target="../embeddings/oleObject7.bin"/><Relationship Id="rId4" Type="http://schemas.openxmlformats.org/officeDocument/2006/relationships/image" Target="../media/image48.emf"/></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4.jpeg"/></Relationships>
</file>

<file path=ppt/slides/_rels/slide5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ebi.ac.uk/gwa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5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4.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comments" Target="../comments/comment3.xml"/></Relationships>
</file>

<file path=ppt/slides/_rels/slide71.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72.jpeg"/></Relationships>
</file>

<file path=ppt/slides/_rels/slide76.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75.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8.jpe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4.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938" y="1382109"/>
            <a:ext cx="8882349" cy="4207431"/>
          </a:xfrm>
          <a:prstGeom prst="rect">
            <a:avLst/>
          </a:prstGeom>
        </p:spPr>
      </p:pic>
      <p:sp>
        <p:nvSpPr>
          <p:cNvPr id="2" name="Titel 1"/>
          <p:cNvSpPr>
            <a:spLocks noGrp="1"/>
          </p:cNvSpPr>
          <p:nvPr>
            <p:ph type="ctrTitle"/>
          </p:nvPr>
        </p:nvSpPr>
        <p:spPr>
          <a:xfrm>
            <a:off x="1886729" y="84121"/>
            <a:ext cx="8418544" cy="1790700"/>
          </a:xfrm>
        </p:spPr>
        <p:txBody>
          <a:bodyPr>
            <a:normAutofit/>
          </a:bodyPr>
          <a:lstStyle/>
          <a:p>
            <a:r>
              <a:rPr lang="nl-NL" dirty="0" err="1"/>
              <a:t>Where</a:t>
            </a:r>
            <a:r>
              <a:rPr lang="nl-NL" dirty="0"/>
              <a:t> are the bad </a:t>
            </a:r>
            <a:r>
              <a:rPr lang="nl-NL" dirty="0" err="1"/>
              <a:t>guys</a:t>
            </a:r>
            <a:r>
              <a:rPr lang="nl-NL" dirty="0"/>
              <a:t>?</a:t>
            </a:r>
          </a:p>
        </p:txBody>
      </p:sp>
      <p:sp>
        <p:nvSpPr>
          <p:cNvPr id="3" name="Ondertitel 2"/>
          <p:cNvSpPr>
            <a:spLocks noGrp="1"/>
          </p:cNvSpPr>
          <p:nvPr>
            <p:ph type="subTitle" idx="1"/>
          </p:nvPr>
        </p:nvSpPr>
        <p:spPr>
          <a:xfrm>
            <a:off x="2667000" y="5476225"/>
            <a:ext cx="6858000" cy="1241822"/>
          </a:xfrm>
        </p:spPr>
        <p:txBody>
          <a:bodyPr/>
          <a:lstStyle/>
          <a:p>
            <a:r>
              <a:rPr lang="nl-NL" dirty="0" err="1"/>
              <a:t>Genome</a:t>
            </a:r>
            <a:r>
              <a:rPr lang="nl-NL" dirty="0"/>
              <a:t> </a:t>
            </a:r>
            <a:r>
              <a:rPr lang="nl-NL" dirty="0" err="1"/>
              <a:t>wide</a:t>
            </a:r>
            <a:r>
              <a:rPr lang="nl-NL" dirty="0"/>
              <a:t> </a:t>
            </a:r>
            <a:r>
              <a:rPr lang="nl-NL" dirty="0" err="1"/>
              <a:t>association</a:t>
            </a:r>
            <a:r>
              <a:rPr lang="nl-NL" dirty="0"/>
              <a:t> studies</a:t>
            </a:r>
          </a:p>
        </p:txBody>
      </p:sp>
      <p:pic>
        <p:nvPicPr>
          <p:cNvPr id="5" name="Afbeelding 4"/>
          <p:cNvPicPr>
            <a:picLocks noChangeAspect="1"/>
          </p:cNvPicPr>
          <p:nvPr/>
        </p:nvPicPr>
        <p:blipFill>
          <a:blip r:embed="rId3"/>
          <a:stretch>
            <a:fillRect/>
          </a:stretch>
        </p:blipFill>
        <p:spPr>
          <a:xfrm>
            <a:off x="1938339" y="2212619"/>
            <a:ext cx="1128692" cy="1350000"/>
          </a:xfrm>
          <a:prstGeom prst="rect">
            <a:avLst/>
          </a:prstGeom>
        </p:spPr>
      </p:pic>
      <p:pic>
        <p:nvPicPr>
          <p:cNvPr id="6" name="Afbeelding 5"/>
          <p:cNvPicPr>
            <a:picLocks noChangeAspect="1"/>
          </p:cNvPicPr>
          <p:nvPr/>
        </p:nvPicPr>
        <p:blipFill>
          <a:blip r:embed="rId4"/>
          <a:stretch>
            <a:fillRect/>
          </a:stretch>
        </p:blipFill>
        <p:spPr>
          <a:xfrm>
            <a:off x="3276283" y="3894281"/>
            <a:ext cx="1332080" cy="1350000"/>
          </a:xfrm>
          <a:prstGeom prst="rect">
            <a:avLst/>
          </a:prstGeom>
        </p:spPr>
      </p:pic>
      <p:pic>
        <p:nvPicPr>
          <p:cNvPr id="7" name="Afbeelding 6"/>
          <p:cNvPicPr>
            <a:picLocks noChangeAspect="1"/>
          </p:cNvPicPr>
          <p:nvPr/>
        </p:nvPicPr>
        <p:blipFill rotWithShape="1">
          <a:blip r:embed="rId5"/>
          <a:srcRect l="19243" r="18822"/>
          <a:stretch/>
        </p:blipFill>
        <p:spPr>
          <a:xfrm>
            <a:off x="8214047" y="1874820"/>
            <a:ext cx="1590185" cy="1350000"/>
          </a:xfrm>
          <a:prstGeom prst="rect">
            <a:avLst/>
          </a:prstGeom>
        </p:spPr>
      </p:pic>
      <p:pic>
        <p:nvPicPr>
          <p:cNvPr id="8" name="Afbeelding 7"/>
          <p:cNvPicPr>
            <a:picLocks noChangeAspect="1"/>
          </p:cNvPicPr>
          <p:nvPr/>
        </p:nvPicPr>
        <p:blipFill rotWithShape="1">
          <a:blip r:embed="rId6"/>
          <a:srcRect l="12019" r="5071"/>
          <a:stretch/>
        </p:blipFill>
        <p:spPr>
          <a:xfrm>
            <a:off x="7442139" y="3894281"/>
            <a:ext cx="1567000" cy="1350000"/>
          </a:xfrm>
          <a:prstGeom prst="rect">
            <a:avLst/>
          </a:prstGeom>
        </p:spPr>
      </p:pic>
      <p:pic>
        <p:nvPicPr>
          <p:cNvPr id="9" name="Afbeelding 8"/>
          <p:cNvPicPr>
            <a:picLocks noChangeAspect="1"/>
          </p:cNvPicPr>
          <p:nvPr/>
        </p:nvPicPr>
        <p:blipFill>
          <a:blip r:embed="rId7"/>
          <a:stretch>
            <a:fillRect/>
          </a:stretch>
        </p:blipFill>
        <p:spPr>
          <a:xfrm>
            <a:off x="5495158" y="2212619"/>
            <a:ext cx="1350000" cy="1350000"/>
          </a:xfrm>
          <a:prstGeom prst="rect">
            <a:avLst/>
          </a:prstGeom>
        </p:spPr>
      </p:pic>
    </p:spTree>
    <p:extLst>
      <p:ext uri="{BB962C8B-B14F-4D97-AF65-F5344CB8AC3E}">
        <p14:creationId xmlns:p14="http://schemas.microsoft.com/office/powerpoint/2010/main" val="4273629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750"/>
                                        <p:tgtEl>
                                          <p:spTgt spid="9"/>
                                        </p:tgtEl>
                                      </p:cBhvr>
                                    </p:animEffect>
                                  </p:childTnLst>
                                </p:cTn>
                              </p:par>
                            </p:childTnLst>
                          </p:cTn>
                        </p:par>
                        <p:par>
                          <p:cTn id="12" fill="hold">
                            <p:stCondLst>
                              <p:cond delay="125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childTnLst>
                          </p:cTn>
                        </p:par>
                        <p:par>
                          <p:cTn id="20" fill="hold">
                            <p:stCondLst>
                              <p:cond delay="275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3600" dirty="0"/>
              <a:t>Case – Control </a:t>
            </a:r>
            <a:r>
              <a:rPr lang="nl-NL" sz="3600" dirty="0" err="1"/>
              <a:t>study</a:t>
            </a:r>
            <a:r>
              <a:rPr lang="nl-NL" sz="3600" dirty="0"/>
              <a:t> (</a:t>
            </a:r>
            <a:r>
              <a:rPr lang="nl-NL" sz="3600" dirty="0" err="1"/>
              <a:t>qualitative</a:t>
            </a:r>
            <a:r>
              <a:rPr lang="nl-NL" sz="3600" dirty="0"/>
              <a:t> </a:t>
            </a:r>
            <a:r>
              <a:rPr lang="nl-NL" sz="3600" dirty="0" err="1"/>
              <a:t>trait</a:t>
            </a:r>
            <a:r>
              <a:rPr lang="nl-NL" sz="3600" dirty="0"/>
              <a:t>)</a:t>
            </a:r>
          </a:p>
        </p:txBody>
      </p:sp>
      <p:grpSp>
        <p:nvGrpSpPr>
          <p:cNvPr id="44" name="Groep 43"/>
          <p:cNvGrpSpPr/>
          <p:nvPr/>
        </p:nvGrpSpPr>
        <p:grpSpPr>
          <a:xfrm>
            <a:off x="3086100" y="2332435"/>
            <a:ext cx="4400550" cy="3320846"/>
            <a:chOff x="2082800" y="1966913"/>
            <a:chExt cx="5867400" cy="4427794"/>
          </a:xfrm>
        </p:grpSpPr>
        <p:sp>
          <p:nvSpPr>
            <p:cNvPr id="4" name="Rectangle 4"/>
            <p:cNvSpPr>
              <a:spLocks noChangeArrowheads="1"/>
            </p:cNvSpPr>
            <p:nvPr/>
          </p:nvSpPr>
          <p:spPr bwMode="auto">
            <a:xfrm>
              <a:off x="7518400" y="34448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5" name="Oval 5"/>
            <p:cNvSpPr>
              <a:spLocks noChangeArrowheads="1"/>
            </p:cNvSpPr>
            <p:nvPr/>
          </p:nvSpPr>
          <p:spPr bwMode="auto">
            <a:xfrm>
              <a:off x="2946400" y="33686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6" name="Oval 6"/>
            <p:cNvSpPr>
              <a:spLocks noChangeArrowheads="1"/>
            </p:cNvSpPr>
            <p:nvPr/>
          </p:nvSpPr>
          <p:spPr bwMode="auto">
            <a:xfrm>
              <a:off x="7239000" y="4346575"/>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7" name="Oval 7"/>
            <p:cNvSpPr>
              <a:spLocks noChangeArrowheads="1"/>
            </p:cNvSpPr>
            <p:nvPr/>
          </p:nvSpPr>
          <p:spPr bwMode="auto">
            <a:xfrm>
              <a:off x="3695700" y="2987675"/>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8" name="Oval 8"/>
            <p:cNvSpPr>
              <a:spLocks noChangeArrowheads="1"/>
            </p:cNvSpPr>
            <p:nvPr/>
          </p:nvSpPr>
          <p:spPr bwMode="auto">
            <a:xfrm>
              <a:off x="3403600" y="38258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9" name="Oval 9"/>
            <p:cNvSpPr>
              <a:spLocks noChangeArrowheads="1"/>
            </p:cNvSpPr>
            <p:nvPr/>
          </p:nvSpPr>
          <p:spPr bwMode="auto">
            <a:xfrm>
              <a:off x="6946900" y="39401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0" name="Oval 10"/>
            <p:cNvSpPr>
              <a:spLocks noChangeArrowheads="1"/>
            </p:cNvSpPr>
            <p:nvPr/>
          </p:nvSpPr>
          <p:spPr bwMode="auto">
            <a:xfrm>
              <a:off x="6007100" y="28479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1" name="Oval 11"/>
            <p:cNvSpPr>
              <a:spLocks noChangeArrowheads="1"/>
            </p:cNvSpPr>
            <p:nvPr/>
          </p:nvSpPr>
          <p:spPr bwMode="auto">
            <a:xfrm>
              <a:off x="7061200" y="3305175"/>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2" name="Oval 12"/>
            <p:cNvSpPr>
              <a:spLocks noChangeArrowheads="1"/>
            </p:cNvSpPr>
            <p:nvPr/>
          </p:nvSpPr>
          <p:spPr bwMode="auto">
            <a:xfrm>
              <a:off x="6337300" y="3470275"/>
              <a:ext cx="215900" cy="215900"/>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13" name="Oval 13"/>
            <p:cNvSpPr>
              <a:spLocks noChangeArrowheads="1"/>
            </p:cNvSpPr>
            <p:nvPr/>
          </p:nvSpPr>
          <p:spPr bwMode="auto">
            <a:xfrm>
              <a:off x="3505200" y="33813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4" name="Oval 14"/>
            <p:cNvSpPr>
              <a:spLocks noChangeArrowheads="1"/>
            </p:cNvSpPr>
            <p:nvPr/>
          </p:nvSpPr>
          <p:spPr bwMode="auto">
            <a:xfrm>
              <a:off x="2108200" y="30765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5" name="Oval 15"/>
            <p:cNvSpPr>
              <a:spLocks noChangeArrowheads="1"/>
            </p:cNvSpPr>
            <p:nvPr/>
          </p:nvSpPr>
          <p:spPr bwMode="auto">
            <a:xfrm>
              <a:off x="2082800" y="39147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6" name="Oval 16"/>
            <p:cNvSpPr>
              <a:spLocks noChangeArrowheads="1"/>
            </p:cNvSpPr>
            <p:nvPr/>
          </p:nvSpPr>
          <p:spPr bwMode="auto">
            <a:xfrm>
              <a:off x="3886200" y="41179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7" name="Oval 17"/>
            <p:cNvSpPr>
              <a:spLocks noChangeArrowheads="1"/>
            </p:cNvSpPr>
            <p:nvPr/>
          </p:nvSpPr>
          <p:spPr bwMode="auto">
            <a:xfrm>
              <a:off x="3352800" y="4727575"/>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8" name="Rectangle 18"/>
            <p:cNvSpPr>
              <a:spLocks noChangeArrowheads="1"/>
            </p:cNvSpPr>
            <p:nvPr/>
          </p:nvSpPr>
          <p:spPr bwMode="auto">
            <a:xfrm>
              <a:off x="3048000" y="36988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9" name="Rectangle 19"/>
            <p:cNvSpPr>
              <a:spLocks noChangeArrowheads="1"/>
            </p:cNvSpPr>
            <p:nvPr/>
          </p:nvSpPr>
          <p:spPr bwMode="auto">
            <a:xfrm>
              <a:off x="2451100" y="45497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0" name="Rectangle 20"/>
            <p:cNvSpPr>
              <a:spLocks noChangeArrowheads="1"/>
            </p:cNvSpPr>
            <p:nvPr/>
          </p:nvSpPr>
          <p:spPr bwMode="auto">
            <a:xfrm>
              <a:off x="2590800" y="31654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1" name="Rectangle 21"/>
            <p:cNvSpPr>
              <a:spLocks noChangeArrowheads="1"/>
            </p:cNvSpPr>
            <p:nvPr/>
          </p:nvSpPr>
          <p:spPr bwMode="auto">
            <a:xfrm>
              <a:off x="6540500" y="39274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2" name="Rectangle 22"/>
            <p:cNvSpPr>
              <a:spLocks noChangeArrowheads="1"/>
            </p:cNvSpPr>
            <p:nvPr/>
          </p:nvSpPr>
          <p:spPr bwMode="auto">
            <a:xfrm>
              <a:off x="6819900" y="47783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3" name="Rectangle 23"/>
            <p:cNvSpPr>
              <a:spLocks noChangeArrowheads="1"/>
            </p:cNvSpPr>
            <p:nvPr/>
          </p:nvSpPr>
          <p:spPr bwMode="auto">
            <a:xfrm>
              <a:off x="3314700" y="4333875"/>
              <a:ext cx="215900" cy="215900"/>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24" name="Rectangle 24"/>
            <p:cNvSpPr>
              <a:spLocks noChangeArrowheads="1"/>
            </p:cNvSpPr>
            <p:nvPr/>
          </p:nvSpPr>
          <p:spPr bwMode="auto">
            <a:xfrm>
              <a:off x="7734300" y="2911475"/>
              <a:ext cx="215900" cy="215900"/>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5" name="Rectangle 25"/>
            <p:cNvSpPr>
              <a:spLocks noChangeArrowheads="1"/>
            </p:cNvSpPr>
            <p:nvPr/>
          </p:nvSpPr>
          <p:spPr bwMode="auto">
            <a:xfrm>
              <a:off x="5753100" y="33305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6" name="Rectangle 26"/>
            <p:cNvSpPr>
              <a:spLocks noChangeArrowheads="1"/>
            </p:cNvSpPr>
            <p:nvPr/>
          </p:nvSpPr>
          <p:spPr bwMode="auto">
            <a:xfrm>
              <a:off x="2882900" y="27590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7" name="Rectangle 27"/>
            <p:cNvSpPr>
              <a:spLocks noChangeArrowheads="1"/>
            </p:cNvSpPr>
            <p:nvPr/>
          </p:nvSpPr>
          <p:spPr bwMode="auto">
            <a:xfrm>
              <a:off x="2451100" y="3863975"/>
              <a:ext cx="215900" cy="215900"/>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8" name="Rectangle 28"/>
            <p:cNvSpPr>
              <a:spLocks noChangeArrowheads="1"/>
            </p:cNvSpPr>
            <p:nvPr/>
          </p:nvSpPr>
          <p:spPr bwMode="auto">
            <a:xfrm>
              <a:off x="5816600" y="4575175"/>
              <a:ext cx="215900" cy="215900"/>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9" name="Rectangle 29"/>
            <p:cNvSpPr>
              <a:spLocks noChangeArrowheads="1"/>
            </p:cNvSpPr>
            <p:nvPr/>
          </p:nvSpPr>
          <p:spPr bwMode="auto">
            <a:xfrm>
              <a:off x="5753100" y="3813175"/>
              <a:ext cx="215900" cy="215900"/>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30" name="Rectangle 30"/>
            <p:cNvSpPr>
              <a:spLocks noChangeArrowheads="1"/>
            </p:cNvSpPr>
            <p:nvPr/>
          </p:nvSpPr>
          <p:spPr bwMode="auto">
            <a:xfrm>
              <a:off x="4064000" y="36099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1" name="Rectangle 31"/>
            <p:cNvSpPr>
              <a:spLocks noChangeArrowheads="1"/>
            </p:cNvSpPr>
            <p:nvPr/>
          </p:nvSpPr>
          <p:spPr bwMode="auto">
            <a:xfrm>
              <a:off x="6794500" y="2759075"/>
              <a:ext cx="215900" cy="215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2" name="Oval 32"/>
            <p:cNvSpPr>
              <a:spLocks noChangeArrowheads="1"/>
            </p:cNvSpPr>
            <p:nvPr/>
          </p:nvSpPr>
          <p:spPr bwMode="auto">
            <a:xfrm>
              <a:off x="2794000" y="43465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3" name="Oval 33"/>
            <p:cNvSpPr>
              <a:spLocks noChangeArrowheads="1"/>
            </p:cNvSpPr>
            <p:nvPr/>
          </p:nvSpPr>
          <p:spPr bwMode="auto">
            <a:xfrm>
              <a:off x="5537200" y="2886075"/>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34" name="Oval 34"/>
            <p:cNvSpPr>
              <a:spLocks noChangeArrowheads="1"/>
            </p:cNvSpPr>
            <p:nvPr/>
          </p:nvSpPr>
          <p:spPr bwMode="auto">
            <a:xfrm>
              <a:off x="6172200" y="4371975"/>
              <a:ext cx="215900" cy="215900"/>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5" name="Text Box 35"/>
            <p:cNvSpPr txBox="1">
              <a:spLocks noChangeArrowheads="1"/>
            </p:cNvSpPr>
            <p:nvPr/>
          </p:nvSpPr>
          <p:spPr bwMode="auto">
            <a:xfrm>
              <a:off x="2473325" y="1966913"/>
              <a:ext cx="1353961"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t>Controls</a:t>
              </a:r>
              <a:endParaRPr lang="en-GB" sz="1800"/>
            </a:p>
          </p:txBody>
        </p:sp>
        <p:sp>
          <p:nvSpPr>
            <p:cNvPr id="36" name="Text Box 36"/>
            <p:cNvSpPr txBox="1">
              <a:spLocks noChangeArrowheads="1"/>
            </p:cNvSpPr>
            <p:nvPr/>
          </p:nvSpPr>
          <p:spPr bwMode="auto">
            <a:xfrm>
              <a:off x="6270625" y="1966913"/>
              <a:ext cx="1028487"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t>Cases</a:t>
              </a:r>
              <a:endParaRPr lang="en-GB" sz="1800"/>
            </a:p>
          </p:txBody>
        </p:sp>
        <p:sp>
          <p:nvSpPr>
            <p:cNvPr id="37" name="Line 37"/>
            <p:cNvSpPr>
              <a:spLocks noChangeShapeType="1"/>
            </p:cNvSpPr>
            <p:nvPr/>
          </p:nvSpPr>
          <p:spPr bwMode="auto">
            <a:xfrm>
              <a:off x="4864100" y="2593975"/>
              <a:ext cx="0" cy="23241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p>
          </p:txBody>
        </p:sp>
        <p:sp>
          <p:nvSpPr>
            <p:cNvPr id="38" name="Oval 8"/>
            <p:cNvSpPr>
              <a:spLocks noChangeArrowheads="1"/>
            </p:cNvSpPr>
            <p:nvPr/>
          </p:nvSpPr>
          <p:spPr bwMode="auto">
            <a:xfrm>
              <a:off x="2581275" y="6086650"/>
              <a:ext cx="215900" cy="215900"/>
            </a:xfrm>
            <a:prstGeom prst="ellipse">
              <a:avLst/>
            </a:prstGeom>
            <a:noFill/>
            <a:ln w="12700">
              <a:solidFill>
                <a:schemeClr val="tx1"/>
              </a:solidFill>
              <a:round/>
              <a:headEnd/>
              <a:tailEnd/>
            </a:ln>
            <a:effectLst/>
          </p:spPr>
          <p:txBody>
            <a:bodyPr wrap="none" anchor="ctr"/>
            <a:lstStyle/>
            <a:p>
              <a:endParaRPr lang="en-GB" sz="1800"/>
            </a:p>
          </p:txBody>
        </p:sp>
        <p:sp>
          <p:nvSpPr>
            <p:cNvPr id="39" name="Oval 8"/>
            <p:cNvSpPr>
              <a:spLocks noChangeArrowheads="1"/>
            </p:cNvSpPr>
            <p:nvPr/>
          </p:nvSpPr>
          <p:spPr bwMode="auto">
            <a:xfrm>
              <a:off x="3840111" y="6086650"/>
              <a:ext cx="215900" cy="215900"/>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40" name="Oval 8"/>
            <p:cNvSpPr>
              <a:spLocks noChangeArrowheads="1"/>
            </p:cNvSpPr>
            <p:nvPr/>
          </p:nvSpPr>
          <p:spPr bwMode="auto">
            <a:xfrm>
              <a:off x="5289550" y="6086702"/>
              <a:ext cx="215900" cy="215900"/>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41" name="Text Box 35"/>
            <p:cNvSpPr txBox="1">
              <a:spLocks noChangeArrowheads="1"/>
            </p:cNvSpPr>
            <p:nvPr/>
          </p:nvSpPr>
          <p:spPr bwMode="auto">
            <a:xfrm>
              <a:off x="2816361" y="6025323"/>
              <a:ext cx="49415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AA</a:t>
              </a:r>
              <a:endParaRPr lang="en-GB" sz="1200" dirty="0"/>
            </a:p>
          </p:txBody>
        </p:sp>
        <p:sp>
          <p:nvSpPr>
            <p:cNvPr id="42" name="Text Box 35"/>
            <p:cNvSpPr txBox="1">
              <a:spLocks noChangeArrowheads="1"/>
            </p:cNvSpPr>
            <p:nvPr/>
          </p:nvSpPr>
          <p:spPr bwMode="auto">
            <a:xfrm>
              <a:off x="4086225" y="6025375"/>
              <a:ext cx="50697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GA</a:t>
              </a:r>
              <a:endParaRPr lang="en-GB" sz="1200" dirty="0"/>
            </a:p>
          </p:txBody>
        </p:sp>
        <p:sp>
          <p:nvSpPr>
            <p:cNvPr id="43" name="Text Box 35"/>
            <p:cNvSpPr txBox="1">
              <a:spLocks noChangeArrowheads="1"/>
            </p:cNvSpPr>
            <p:nvPr/>
          </p:nvSpPr>
          <p:spPr bwMode="auto">
            <a:xfrm>
              <a:off x="5505451" y="6025375"/>
              <a:ext cx="519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GG</a:t>
              </a:r>
              <a:endParaRPr lang="en-GB" sz="1200" dirty="0"/>
            </a:p>
          </p:txBody>
        </p:sp>
      </p:grpSp>
      <p:sp>
        <p:nvSpPr>
          <p:cNvPr id="45" name="Text Box 35"/>
          <p:cNvSpPr txBox="1">
            <a:spLocks noChangeArrowheads="1"/>
          </p:cNvSpPr>
          <p:nvPr/>
        </p:nvSpPr>
        <p:spPr bwMode="auto">
          <a:xfrm>
            <a:off x="2686878" y="5371574"/>
            <a:ext cx="832407"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Genotype</a:t>
            </a:r>
            <a:endParaRPr lang="en-GB" sz="1200" dirty="0"/>
          </a:p>
        </p:txBody>
      </p:sp>
    </p:spTree>
    <p:extLst>
      <p:ext uri="{BB962C8B-B14F-4D97-AF65-F5344CB8AC3E}">
        <p14:creationId xmlns:p14="http://schemas.microsoft.com/office/powerpoint/2010/main" val="778134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3600" dirty="0" err="1"/>
              <a:t>Biomarker</a:t>
            </a:r>
            <a:r>
              <a:rPr lang="nl-NL" sz="3600" dirty="0"/>
              <a:t> </a:t>
            </a:r>
            <a:r>
              <a:rPr lang="nl-NL" sz="3600" dirty="0" err="1"/>
              <a:t>study</a:t>
            </a:r>
            <a:r>
              <a:rPr lang="nl-NL" sz="3600" dirty="0"/>
              <a:t> (</a:t>
            </a:r>
            <a:r>
              <a:rPr lang="nl-NL" sz="3600" dirty="0" err="1"/>
              <a:t>quantitative</a:t>
            </a:r>
            <a:r>
              <a:rPr lang="nl-NL" sz="3600" dirty="0"/>
              <a:t> </a:t>
            </a:r>
            <a:r>
              <a:rPr lang="nl-NL" sz="3600" dirty="0" err="1"/>
              <a:t>trait</a:t>
            </a:r>
            <a:r>
              <a:rPr lang="nl-NL" sz="3600" dirty="0"/>
              <a:t>)</a:t>
            </a:r>
          </a:p>
        </p:txBody>
      </p:sp>
      <p:grpSp>
        <p:nvGrpSpPr>
          <p:cNvPr id="3" name="Groep 2"/>
          <p:cNvGrpSpPr/>
          <p:nvPr/>
        </p:nvGrpSpPr>
        <p:grpSpPr>
          <a:xfrm>
            <a:off x="2686877" y="2332435"/>
            <a:ext cx="4704522" cy="3320846"/>
            <a:chOff x="1162877" y="2332435"/>
            <a:chExt cx="4704522" cy="3320846"/>
          </a:xfrm>
        </p:grpSpPr>
        <p:sp>
          <p:nvSpPr>
            <p:cNvPr id="4" name="Rectangle 4"/>
            <p:cNvSpPr>
              <a:spLocks noChangeArrowheads="1"/>
            </p:cNvSpPr>
            <p:nvPr/>
          </p:nvSpPr>
          <p:spPr bwMode="auto">
            <a:xfrm>
              <a:off x="5210176" y="344090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5" name="Oval 5"/>
            <p:cNvSpPr>
              <a:spLocks noChangeArrowheads="1"/>
            </p:cNvSpPr>
            <p:nvPr/>
          </p:nvSpPr>
          <p:spPr bwMode="auto">
            <a:xfrm>
              <a:off x="2645569" y="3383757"/>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6" name="Oval 6"/>
            <p:cNvSpPr>
              <a:spLocks noChangeArrowheads="1"/>
            </p:cNvSpPr>
            <p:nvPr/>
          </p:nvSpPr>
          <p:spPr bwMode="auto">
            <a:xfrm>
              <a:off x="5000626" y="4117182"/>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7" name="Oval 7"/>
            <p:cNvSpPr>
              <a:spLocks noChangeArrowheads="1"/>
            </p:cNvSpPr>
            <p:nvPr/>
          </p:nvSpPr>
          <p:spPr bwMode="auto">
            <a:xfrm>
              <a:off x="3207544" y="3098007"/>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8" name="Oval 8"/>
            <p:cNvSpPr>
              <a:spLocks noChangeArrowheads="1"/>
            </p:cNvSpPr>
            <p:nvPr/>
          </p:nvSpPr>
          <p:spPr bwMode="auto">
            <a:xfrm>
              <a:off x="2988469" y="372665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9" name="Oval 9"/>
            <p:cNvSpPr>
              <a:spLocks noChangeArrowheads="1"/>
            </p:cNvSpPr>
            <p:nvPr/>
          </p:nvSpPr>
          <p:spPr bwMode="auto">
            <a:xfrm>
              <a:off x="4781551" y="38123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0" name="Oval 10"/>
            <p:cNvSpPr>
              <a:spLocks noChangeArrowheads="1"/>
            </p:cNvSpPr>
            <p:nvPr/>
          </p:nvSpPr>
          <p:spPr bwMode="auto">
            <a:xfrm>
              <a:off x="4076701" y="29932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1" name="Oval 11"/>
            <p:cNvSpPr>
              <a:spLocks noChangeArrowheads="1"/>
            </p:cNvSpPr>
            <p:nvPr/>
          </p:nvSpPr>
          <p:spPr bwMode="auto">
            <a:xfrm>
              <a:off x="4867276" y="3336132"/>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12" name="Oval 12"/>
            <p:cNvSpPr>
              <a:spLocks noChangeArrowheads="1"/>
            </p:cNvSpPr>
            <p:nvPr/>
          </p:nvSpPr>
          <p:spPr bwMode="auto">
            <a:xfrm>
              <a:off x="4324351" y="3459957"/>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3" name="Oval 13"/>
            <p:cNvSpPr>
              <a:spLocks noChangeArrowheads="1"/>
            </p:cNvSpPr>
            <p:nvPr/>
          </p:nvSpPr>
          <p:spPr bwMode="auto">
            <a:xfrm>
              <a:off x="3064669" y="33932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4" name="Oval 14"/>
            <p:cNvSpPr>
              <a:spLocks noChangeArrowheads="1"/>
            </p:cNvSpPr>
            <p:nvPr/>
          </p:nvSpPr>
          <p:spPr bwMode="auto">
            <a:xfrm>
              <a:off x="2016919" y="31646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5" name="Oval 15"/>
            <p:cNvSpPr>
              <a:spLocks noChangeArrowheads="1"/>
            </p:cNvSpPr>
            <p:nvPr/>
          </p:nvSpPr>
          <p:spPr bwMode="auto">
            <a:xfrm>
              <a:off x="1997869" y="37933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6" name="Oval 16"/>
            <p:cNvSpPr>
              <a:spLocks noChangeArrowheads="1"/>
            </p:cNvSpPr>
            <p:nvPr/>
          </p:nvSpPr>
          <p:spPr bwMode="auto">
            <a:xfrm>
              <a:off x="3350419" y="39457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7" name="Oval 17"/>
            <p:cNvSpPr>
              <a:spLocks noChangeArrowheads="1"/>
            </p:cNvSpPr>
            <p:nvPr/>
          </p:nvSpPr>
          <p:spPr bwMode="auto">
            <a:xfrm>
              <a:off x="3225233" y="4321969"/>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8" name="Rectangle 18"/>
            <p:cNvSpPr>
              <a:spLocks noChangeArrowheads="1"/>
            </p:cNvSpPr>
            <p:nvPr/>
          </p:nvSpPr>
          <p:spPr bwMode="auto">
            <a:xfrm>
              <a:off x="2721769" y="363140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9" name="Rectangle 19"/>
            <p:cNvSpPr>
              <a:spLocks noChangeArrowheads="1"/>
            </p:cNvSpPr>
            <p:nvPr/>
          </p:nvSpPr>
          <p:spPr bwMode="auto">
            <a:xfrm>
              <a:off x="2274094" y="426958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0" name="Rectangle 20"/>
            <p:cNvSpPr>
              <a:spLocks noChangeArrowheads="1"/>
            </p:cNvSpPr>
            <p:nvPr/>
          </p:nvSpPr>
          <p:spPr bwMode="auto">
            <a:xfrm>
              <a:off x="2378869" y="32313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1" name="Rectangle 21"/>
            <p:cNvSpPr>
              <a:spLocks noChangeArrowheads="1"/>
            </p:cNvSpPr>
            <p:nvPr/>
          </p:nvSpPr>
          <p:spPr bwMode="auto">
            <a:xfrm>
              <a:off x="4476751" y="38028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2" name="Rectangle 22"/>
            <p:cNvSpPr>
              <a:spLocks noChangeArrowheads="1"/>
            </p:cNvSpPr>
            <p:nvPr/>
          </p:nvSpPr>
          <p:spPr bwMode="auto">
            <a:xfrm>
              <a:off x="4686301" y="4441032"/>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3" name="Rectangle 23"/>
            <p:cNvSpPr>
              <a:spLocks noChangeArrowheads="1"/>
            </p:cNvSpPr>
            <p:nvPr/>
          </p:nvSpPr>
          <p:spPr bwMode="auto">
            <a:xfrm>
              <a:off x="2921794" y="4107657"/>
              <a:ext cx="161925" cy="161925"/>
            </a:xfrm>
            <a:prstGeom prst="rect">
              <a:avLst/>
            </a:prstGeom>
            <a:noFill/>
            <a:ln w="12700">
              <a:solidFill>
                <a:schemeClr val="tx1"/>
              </a:solidFill>
              <a:miter lim="800000"/>
              <a:headEnd/>
              <a:tailEnd/>
            </a:ln>
            <a:effectLst/>
          </p:spPr>
          <p:txBody>
            <a:bodyPr wrap="none" anchor="ctr"/>
            <a:lstStyle/>
            <a:p>
              <a:endParaRPr lang="en-GB" sz="1800"/>
            </a:p>
          </p:txBody>
        </p:sp>
        <p:sp>
          <p:nvSpPr>
            <p:cNvPr id="24" name="Rectangle 24"/>
            <p:cNvSpPr>
              <a:spLocks noChangeArrowheads="1"/>
            </p:cNvSpPr>
            <p:nvPr/>
          </p:nvSpPr>
          <p:spPr bwMode="auto">
            <a:xfrm>
              <a:off x="5372101" y="3040857"/>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5" name="Rectangle 25"/>
            <p:cNvSpPr>
              <a:spLocks noChangeArrowheads="1"/>
            </p:cNvSpPr>
            <p:nvPr/>
          </p:nvSpPr>
          <p:spPr bwMode="auto">
            <a:xfrm>
              <a:off x="3886201" y="335518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6" name="Rectangle 26"/>
            <p:cNvSpPr>
              <a:spLocks noChangeArrowheads="1"/>
            </p:cNvSpPr>
            <p:nvPr/>
          </p:nvSpPr>
          <p:spPr bwMode="auto">
            <a:xfrm>
              <a:off x="2597944" y="29265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7" name="Rectangle 27"/>
            <p:cNvSpPr>
              <a:spLocks noChangeArrowheads="1"/>
            </p:cNvSpPr>
            <p:nvPr/>
          </p:nvSpPr>
          <p:spPr bwMode="auto">
            <a:xfrm>
              <a:off x="2274094" y="3755232"/>
              <a:ext cx="161925" cy="161925"/>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28" name="Rectangle 28"/>
            <p:cNvSpPr>
              <a:spLocks noChangeArrowheads="1"/>
            </p:cNvSpPr>
            <p:nvPr/>
          </p:nvSpPr>
          <p:spPr bwMode="auto">
            <a:xfrm>
              <a:off x="3933826" y="4288632"/>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9" name="Rectangle 29"/>
            <p:cNvSpPr>
              <a:spLocks noChangeArrowheads="1"/>
            </p:cNvSpPr>
            <p:nvPr/>
          </p:nvSpPr>
          <p:spPr bwMode="auto">
            <a:xfrm>
              <a:off x="3886201" y="3717132"/>
              <a:ext cx="161925" cy="161925"/>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30" name="Rectangle 30"/>
            <p:cNvSpPr>
              <a:spLocks noChangeArrowheads="1"/>
            </p:cNvSpPr>
            <p:nvPr/>
          </p:nvSpPr>
          <p:spPr bwMode="auto">
            <a:xfrm>
              <a:off x="3483769" y="356473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1" name="Rectangle 31"/>
            <p:cNvSpPr>
              <a:spLocks noChangeArrowheads="1"/>
            </p:cNvSpPr>
            <p:nvPr/>
          </p:nvSpPr>
          <p:spPr bwMode="auto">
            <a:xfrm>
              <a:off x="4667251" y="2926557"/>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32" name="Oval 32"/>
            <p:cNvSpPr>
              <a:spLocks noChangeArrowheads="1"/>
            </p:cNvSpPr>
            <p:nvPr/>
          </p:nvSpPr>
          <p:spPr bwMode="auto">
            <a:xfrm>
              <a:off x="2531269" y="41171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3" name="Oval 33"/>
            <p:cNvSpPr>
              <a:spLocks noChangeArrowheads="1"/>
            </p:cNvSpPr>
            <p:nvPr/>
          </p:nvSpPr>
          <p:spPr bwMode="auto">
            <a:xfrm>
              <a:off x="3724276" y="302180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34" name="Oval 34"/>
            <p:cNvSpPr>
              <a:spLocks noChangeArrowheads="1"/>
            </p:cNvSpPr>
            <p:nvPr/>
          </p:nvSpPr>
          <p:spPr bwMode="auto">
            <a:xfrm>
              <a:off x="4200526" y="41362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5" name="Line 37"/>
            <p:cNvSpPr>
              <a:spLocks noChangeShapeType="1"/>
            </p:cNvSpPr>
            <p:nvPr/>
          </p:nvSpPr>
          <p:spPr bwMode="auto">
            <a:xfrm rot="5400000">
              <a:off x="3836193" y="3138267"/>
              <a:ext cx="1" cy="3814761"/>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p>
          </p:txBody>
        </p:sp>
        <p:sp>
          <p:nvSpPr>
            <p:cNvPr id="36" name="Text Box 35"/>
            <p:cNvSpPr txBox="1">
              <a:spLocks noChangeArrowheads="1"/>
            </p:cNvSpPr>
            <p:nvPr/>
          </p:nvSpPr>
          <p:spPr bwMode="auto">
            <a:xfrm>
              <a:off x="3112294" y="2332435"/>
              <a:ext cx="124534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err="1"/>
                <a:t>Population</a:t>
              </a:r>
              <a:endParaRPr lang="en-GB" sz="1800" dirty="0"/>
            </a:p>
          </p:txBody>
        </p:sp>
        <p:sp>
          <p:nvSpPr>
            <p:cNvPr id="37" name="Text Box 35"/>
            <p:cNvSpPr txBox="1">
              <a:spLocks noChangeArrowheads="1"/>
            </p:cNvSpPr>
            <p:nvPr/>
          </p:nvSpPr>
          <p:spPr bwMode="auto">
            <a:xfrm>
              <a:off x="1867443" y="5038503"/>
              <a:ext cx="59663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a:t>Low</a:t>
              </a:r>
              <a:endParaRPr lang="en-GB" sz="1800" dirty="0"/>
            </a:p>
          </p:txBody>
        </p:sp>
        <p:sp>
          <p:nvSpPr>
            <p:cNvPr id="38" name="Text Box 35"/>
            <p:cNvSpPr txBox="1">
              <a:spLocks noChangeArrowheads="1"/>
            </p:cNvSpPr>
            <p:nvPr/>
          </p:nvSpPr>
          <p:spPr bwMode="auto">
            <a:xfrm>
              <a:off x="5217862" y="5045647"/>
              <a:ext cx="64953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a:t>High</a:t>
              </a:r>
              <a:endParaRPr lang="en-GB" sz="1800" dirty="0"/>
            </a:p>
          </p:txBody>
        </p:sp>
        <p:sp>
          <p:nvSpPr>
            <p:cNvPr id="39" name="Oval 8"/>
            <p:cNvSpPr>
              <a:spLocks noChangeArrowheads="1"/>
            </p:cNvSpPr>
            <p:nvPr/>
          </p:nvSpPr>
          <p:spPr bwMode="auto">
            <a:xfrm>
              <a:off x="1935957" y="5422238"/>
              <a:ext cx="161925" cy="161925"/>
            </a:xfrm>
            <a:prstGeom prst="ellipse">
              <a:avLst/>
            </a:prstGeom>
            <a:noFill/>
            <a:ln w="12700">
              <a:solidFill>
                <a:schemeClr val="tx1"/>
              </a:solidFill>
              <a:round/>
              <a:headEnd/>
              <a:tailEnd/>
            </a:ln>
            <a:effectLst/>
          </p:spPr>
          <p:txBody>
            <a:bodyPr wrap="none" anchor="ctr"/>
            <a:lstStyle/>
            <a:p>
              <a:endParaRPr lang="en-GB" sz="1800"/>
            </a:p>
          </p:txBody>
        </p:sp>
        <p:sp>
          <p:nvSpPr>
            <p:cNvPr id="40" name="Oval 8"/>
            <p:cNvSpPr>
              <a:spLocks noChangeArrowheads="1"/>
            </p:cNvSpPr>
            <p:nvPr/>
          </p:nvSpPr>
          <p:spPr bwMode="auto">
            <a:xfrm>
              <a:off x="2880084" y="5422238"/>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41" name="Oval 8"/>
            <p:cNvSpPr>
              <a:spLocks noChangeArrowheads="1"/>
            </p:cNvSpPr>
            <p:nvPr/>
          </p:nvSpPr>
          <p:spPr bwMode="auto">
            <a:xfrm>
              <a:off x="3967163" y="542227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42" name="Text Box 35"/>
            <p:cNvSpPr txBox="1">
              <a:spLocks noChangeArrowheads="1"/>
            </p:cNvSpPr>
            <p:nvPr/>
          </p:nvSpPr>
          <p:spPr bwMode="auto">
            <a:xfrm>
              <a:off x="2112271" y="5376243"/>
              <a:ext cx="37061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AA</a:t>
              </a:r>
              <a:endParaRPr lang="en-GB" sz="1200" dirty="0"/>
            </a:p>
          </p:txBody>
        </p:sp>
        <p:sp>
          <p:nvSpPr>
            <p:cNvPr id="43" name="Text Box 35"/>
            <p:cNvSpPr txBox="1">
              <a:spLocks noChangeArrowheads="1"/>
            </p:cNvSpPr>
            <p:nvPr/>
          </p:nvSpPr>
          <p:spPr bwMode="auto">
            <a:xfrm>
              <a:off x="3064669" y="5376282"/>
              <a:ext cx="38023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GA</a:t>
              </a:r>
              <a:endParaRPr lang="en-GB" sz="1200" dirty="0"/>
            </a:p>
          </p:txBody>
        </p:sp>
        <p:sp>
          <p:nvSpPr>
            <p:cNvPr id="44" name="Text Box 35"/>
            <p:cNvSpPr txBox="1">
              <a:spLocks noChangeArrowheads="1"/>
            </p:cNvSpPr>
            <p:nvPr/>
          </p:nvSpPr>
          <p:spPr bwMode="auto">
            <a:xfrm>
              <a:off x="4129088" y="5376282"/>
              <a:ext cx="38985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GG</a:t>
              </a:r>
              <a:endParaRPr lang="en-GB" sz="1200" dirty="0"/>
            </a:p>
          </p:txBody>
        </p:sp>
        <p:sp>
          <p:nvSpPr>
            <p:cNvPr id="47" name="Text Box 35"/>
            <p:cNvSpPr txBox="1">
              <a:spLocks noChangeArrowheads="1"/>
            </p:cNvSpPr>
            <p:nvPr/>
          </p:nvSpPr>
          <p:spPr bwMode="auto">
            <a:xfrm>
              <a:off x="1162877" y="5371573"/>
              <a:ext cx="832407"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Genotype</a:t>
              </a:r>
              <a:endParaRPr lang="en-GB" sz="1200" dirty="0"/>
            </a:p>
          </p:txBody>
        </p:sp>
      </p:grpSp>
    </p:spTree>
    <p:extLst>
      <p:ext uri="{BB962C8B-B14F-4D97-AF65-F5344CB8AC3E}">
        <p14:creationId xmlns:p14="http://schemas.microsoft.com/office/powerpoint/2010/main" val="3004971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sz="3200" dirty="0" err="1"/>
              <a:t>Prerequisites</a:t>
            </a:r>
            <a:r>
              <a:rPr lang="nl-NL" sz="3200" dirty="0"/>
              <a:t> </a:t>
            </a:r>
            <a:r>
              <a:rPr lang="nl-NL" sz="3200" dirty="0" err="1"/>
              <a:t>for</a:t>
            </a:r>
            <a:r>
              <a:rPr lang="nl-NL" sz="3200" dirty="0"/>
              <a:t> </a:t>
            </a:r>
            <a:r>
              <a:rPr lang="nl-NL" sz="3200" dirty="0" err="1"/>
              <a:t>genetic</a:t>
            </a:r>
            <a:r>
              <a:rPr lang="nl-NL" sz="3200" dirty="0"/>
              <a:t> </a:t>
            </a:r>
            <a:r>
              <a:rPr lang="nl-NL" sz="3200" dirty="0" err="1"/>
              <a:t>association</a:t>
            </a:r>
            <a:r>
              <a:rPr lang="nl-NL" sz="3200" dirty="0"/>
              <a:t> </a:t>
            </a:r>
            <a:r>
              <a:rPr lang="nl-NL" sz="3200" dirty="0" err="1"/>
              <a:t>study</a:t>
            </a:r>
            <a:endParaRPr lang="nl-NL" sz="3200" dirty="0"/>
          </a:p>
        </p:txBody>
      </p:sp>
      <p:sp>
        <p:nvSpPr>
          <p:cNvPr id="4" name="Tijdelijke aanduiding voor inhoud 3"/>
          <p:cNvSpPr>
            <a:spLocks noGrp="1"/>
          </p:cNvSpPr>
          <p:nvPr>
            <p:ph idx="1"/>
          </p:nvPr>
        </p:nvSpPr>
        <p:spPr/>
        <p:txBody>
          <a:bodyPr/>
          <a:lstStyle/>
          <a:p>
            <a:r>
              <a:rPr lang="nl-NL" sz="2800" dirty="0" err="1"/>
              <a:t>Trait</a:t>
            </a:r>
            <a:r>
              <a:rPr lang="nl-NL" sz="2800" dirty="0"/>
              <a:t>:</a:t>
            </a:r>
          </a:p>
          <a:p>
            <a:pPr lvl="1"/>
            <a:r>
              <a:rPr lang="nl-NL" sz="2400" dirty="0" err="1"/>
              <a:t>Genetic</a:t>
            </a:r>
            <a:r>
              <a:rPr lang="nl-NL" sz="2400" dirty="0"/>
              <a:t> component</a:t>
            </a:r>
          </a:p>
          <a:p>
            <a:r>
              <a:rPr lang="nl-NL" sz="2800" dirty="0" err="1"/>
              <a:t>Population</a:t>
            </a:r>
            <a:endParaRPr lang="nl-NL" sz="2800" dirty="0"/>
          </a:p>
          <a:p>
            <a:pPr lvl="1"/>
            <a:r>
              <a:rPr lang="nl-NL" sz="2400" dirty="0"/>
              <a:t>Sample </a:t>
            </a:r>
            <a:r>
              <a:rPr lang="nl-NL" sz="2400" dirty="0" err="1"/>
              <a:t>size</a:t>
            </a:r>
            <a:endParaRPr lang="nl-NL" sz="2400" dirty="0"/>
          </a:p>
          <a:p>
            <a:r>
              <a:rPr lang="nl-NL" sz="2800" dirty="0" err="1"/>
              <a:t>Genetic</a:t>
            </a:r>
            <a:r>
              <a:rPr lang="nl-NL" sz="2800" dirty="0"/>
              <a:t> </a:t>
            </a:r>
            <a:r>
              <a:rPr lang="nl-NL" sz="2800" dirty="0" err="1"/>
              <a:t>variation</a:t>
            </a:r>
            <a:endParaRPr lang="nl-NL" sz="2800" dirty="0"/>
          </a:p>
          <a:p>
            <a:pPr lvl="1"/>
            <a:r>
              <a:rPr lang="nl-NL" sz="2400" dirty="0"/>
              <a:t>Minor </a:t>
            </a:r>
            <a:r>
              <a:rPr lang="nl-NL" sz="2400" dirty="0" err="1"/>
              <a:t>Allele</a:t>
            </a:r>
            <a:r>
              <a:rPr lang="nl-NL" sz="2400" dirty="0"/>
              <a:t> </a:t>
            </a:r>
            <a:r>
              <a:rPr lang="nl-NL" sz="2400" dirty="0" err="1"/>
              <a:t>Frequency</a:t>
            </a:r>
            <a:endParaRPr lang="nl-NL" sz="2400" dirty="0"/>
          </a:p>
        </p:txBody>
      </p:sp>
      <p:graphicFrame>
        <p:nvGraphicFramePr>
          <p:cNvPr id="6" name="Chart 10"/>
          <p:cNvGraphicFramePr>
            <a:graphicFrameLocks noGrp="1"/>
          </p:cNvGraphicFramePr>
          <p:nvPr>
            <p:extLst>
              <p:ext uri="{D42A27DB-BD31-4B8C-83A1-F6EECF244321}">
                <p14:modId xmlns:p14="http://schemas.microsoft.com/office/powerpoint/2010/main" val="3898739613"/>
              </p:ext>
            </p:extLst>
          </p:nvPr>
        </p:nvGraphicFramePr>
        <p:xfrm>
          <a:off x="6158591" y="2101468"/>
          <a:ext cx="4828435" cy="3689111"/>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 Box 6"/>
          <p:cNvSpPr txBox="1">
            <a:spLocks noChangeArrowheads="1"/>
          </p:cNvSpPr>
          <p:nvPr/>
        </p:nvSpPr>
        <p:spPr bwMode="auto">
          <a:xfrm>
            <a:off x="7359177" y="3536541"/>
            <a:ext cx="2137124" cy="507831"/>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350" dirty="0" err="1">
                <a:solidFill>
                  <a:schemeClr val="accent3">
                    <a:lumMod val="50000"/>
                  </a:schemeClr>
                </a:solidFill>
                <a:latin typeface="+mn-lt"/>
              </a:rPr>
              <a:t>Biological</a:t>
            </a:r>
            <a:r>
              <a:rPr lang="nl-NL" sz="1350" dirty="0">
                <a:solidFill>
                  <a:schemeClr val="accent3">
                    <a:lumMod val="50000"/>
                  </a:schemeClr>
                </a:solidFill>
                <a:latin typeface="+mn-lt"/>
              </a:rPr>
              <a:t> </a:t>
            </a:r>
            <a:r>
              <a:rPr lang="nl-NL" sz="1350" dirty="0" err="1">
                <a:solidFill>
                  <a:schemeClr val="accent3">
                    <a:lumMod val="50000"/>
                  </a:schemeClr>
                </a:solidFill>
                <a:latin typeface="+mn-lt"/>
              </a:rPr>
              <a:t>relevance</a:t>
            </a:r>
            <a:r>
              <a:rPr lang="nl-NL" sz="1350" dirty="0">
                <a:solidFill>
                  <a:schemeClr val="accent3">
                    <a:lumMod val="50000"/>
                  </a:schemeClr>
                </a:solidFill>
                <a:latin typeface="+mn-lt"/>
              </a:rPr>
              <a:t>,</a:t>
            </a:r>
          </a:p>
          <a:p>
            <a:pPr eaLnBrk="1" hangingPunct="1"/>
            <a:r>
              <a:rPr lang="nl-NL" sz="1350" dirty="0" err="1">
                <a:solidFill>
                  <a:schemeClr val="accent3">
                    <a:lumMod val="50000"/>
                  </a:schemeClr>
                </a:solidFill>
                <a:latin typeface="+mn-lt"/>
              </a:rPr>
              <a:t>not</a:t>
            </a:r>
            <a:r>
              <a:rPr lang="nl-NL" sz="1350" dirty="0">
                <a:solidFill>
                  <a:schemeClr val="accent3">
                    <a:lumMod val="50000"/>
                  </a:schemeClr>
                </a:solidFill>
                <a:latin typeface="+mn-lt"/>
              </a:rPr>
              <a:t> </a:t>
            </a:r>
            <a:r>
              <a:rPr lang="nl-NL" sz="1350" dirty="0" err="1">
                <a:solidFill>
                  <a:schemeClr val="accent3">
                    <a:lumMod val="50000"/>
                  </a:schemeClr>
                </a:solidFill>
                <a:latin typeface="+mn-lt"/>
              </a:rPr>
              <a:t>necessarily</a:t>
            </a:r>
            <a:r>
              <a:rPr lang="nl-NL" sz="1350" dirty="0">
                <a:solidFill>
                  <a:schemeClr val="accent3">
                    <a:lumMod val="50000"/>
                  </a:schemeClr>
                </a:solidFill>
                <a:latin typeface="+mn-lt"/>
              </a:rPr>
              <a:t> </a:t>
            </a:r>
            <a:r>
              <a:rPr lang="nl-NL" sz="1350" dirty="0" err="1">
                <a:solidFill>
                  <a:schemeClr val="accent3">
                    <a:lumMod val="50000"/>
                  </a:schemeClr>
                </a:solidFill>
                <a:latin typeface="+mn-lt"/>
              </a:rPr>
              <a:t>prediction</a:t>
            </a:r>
            <a:endParaRPr lang="nl-NL" sz="1350" dirty="0">
              <a:solidFill>
                <a:schemeClr val="accent3">
                  <a:lumMod val="50000"/>
                </a:schemeClr>
              </a:solidFill>
              <a:latin typeface="+mn-lt"/>
            </a:endParaRPr>
          </a:p>
        </p:txBody>
      </p:sp>
      <p:sp>
        <p:nvSpPr>
          <p:cNvPr id="8" name="Line 8"/>
          <p:cNvSpPr>
            <a:spLocks noChangeShapeType="1"/>
          </p:cNvSpPr>
          <p:nvPr/>
        </p:nvSpPr>
        <p:spPr bwMode="auto">
          <a:xfrm flipH="1">
            <a:off x="7181560" y="4060416"/>
            <a:ext cx="542925" cy="878681"/>
          </a:xfrm>
          <a:prstGeom prst="line">
            <a:avLst/>
          </a:prstGeom>
          <a:noFill/>
          <a:ln w="25400">
            <a:solidFill>
              <a:schemeClr val="accent3">
                <a:lumMod val="75000"/>
              </a:schemeClr>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p>
        </p:txBody>
      </p:sp>
      <p:sp>
        <p:nvSpPr>
          <p:cNvPr id="9" name="Tekstvak 8"/>
          <p:cNvSpPr txBox="1"/>
          <p:nvPr/>
        </p:nvSpPr>
        <p:spPr>
          <a:xfrm>
            <a:off x="6531652" y="5750452"/>
            <a:ext cx="3142084" cy="646331"/>
          </a:xfrm>
          <a:prstGeom prst="rect">
            <a:avLst/>
          </a:prstGeom>
          <a:noFill/>
        </p:spPr>
        <p:txBody>
          <a:bodyPr wrap="square" rtlCol="0">
            <a:spAutoFit/>
          </a:bodyPr>
          <a:lstStyle/>
          <a:p>
            <a:r>
              <a:rPr lang="en-US" sz="1800" dirty="0">
                <a:solidFill>
                  <a:schemeClr val="accent3">
                    <a:lumMod val="50000"/>
                  </a:schemeClr>
                </a:solidFill>
              </a:rPr>
              <a:t>Study sizes assuming Power=80%, P=0.05</a:t>
            </a:r>
            <a:endParaRPr lang="nl-NL" sz="1800" dirty="0">
              <a:solidFill>
                <a:schemeClr val="accent3">
                  <a:lumMod val="50000"/>
                </a:schemeClr>
              </a:solidFill>
            </a:endParaRPr>
          </a:p>
        </p:txBody>
      </p:sp>
    </p:spTree>
    <p:extLst>
      <p:ext uri="{BB962C8B-B14F-4D97-AF65-F5344CB8AC3E}">
        <p14:creationId xmlns:p14="http://schemas.microsoft.com/office/powerpoint/2010/main" val="242585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sz="3200" dirty="0" err="1"/>
              <a:t>Genome</a:t>
            </a:r>
            <a:r>
              <a:rPr lang="nl-NL" sz="3200" dirty="0"/>
              <a:t> </a:t>
            </a:r>
            <a:r>
              <a:rPr lang="nl-NL" sz="3200" dirty="0" err="1"/>
              <a:t>wide</a:t>
            </a:r>
            <a:r>
              <a:rPr lang="nl-NL" sz="3200" dirty="0"/>
              <a:t> </a:t>
            </a:r>
            <a:r>
              <a:rPr lang="nl-NL" sz="3200" dirty="0" err="1"/>
              <a:t>genetic</a:t>
            </a:r>
            <a:r>
              <a:rPr lang="nl-NL" sz="3200" dirty="0"/>
              <a:t> </a:t>
            </a:r>
            <a:r>
              <a:rPr lang="nl-NL" sz="3200" dirty="0" err="1"/>
              <a:t>association</a:t>
            </a:r>
            <a:r>
              <a:rPr lang="nl-NL" sz="3200" dirty="0"/>
              <a:t> </a:t>
            </a:r>
            <a:r>
              <a:rPr lang="nl-NL" sz="3200" dirty="0" err="1"/>
              <a:t>study</a:t>
            </a:r>
            <a:endParaRPr lang="nl-NL" sz="3200" dirty="0"/>
          </a:p>
        </p:txBody>
      </p:sp>
      <p:sp>
        <p:nvSpPr>
          <p:cNvPr id="4" name="Tijdelijke aanduiding voor inhoud 3"/>
          <p:cNvSpPr>
            <a:spLocks noGrp="1"/>
          </p:cNvSpPr>
          <p:nvPr>
            <p:ph idx="1"/>
          </p:nvPr>
        </p:nvSpPr>
        <p:spPr/>
        <p:txBody>
          <a:bodyPr/>
          <a:lstStyle/>
          <a:p>
            <a:r>
              <a:rPr lang="nl-NL" sz="2800" dirty="0" err="1">
                <a:solidFill>
                  <a:schemeClr val="accent3">
                    <a:lumMod val="75000"/>
                  </a:schemeClr>
                </a:solidFill>
              </a:rPr>
              <a:t>Trait</a:t>
            </a:r>
            <a:r>
              <a:rPr lang="nl-NL" sz="2800" dirty="0">
                <a:solidFill>
                  <a:schemeClr val="accent3">
                    <a:lumMod val="75000"/>
                  </a:schemeClr>
                </a:solidFill>
              </a:rPr>
              <a:t>:</a:t>
            </a:r>
          </a:p>
          <a:p>
            <a:pPr lvl="1"/>
            <a:r>
              <a:rPr lang="nl-NL" sz="2400" dirty="0" err="1">
                <a:solidFill>
                  <a:schemeClr val="accent3">
                    <a:lumMod val="75000"/>
                  </a:schemeClr>
                </a:solidFill>
              </a:rPr>
              <a:t>Genetic</a:t>
            </a:r>
            <a:r>
              <a:rPr lang="nl-NL" sz="2400" dirty="0">
                <a:solidFill>
                  <a:schemeClr val="accent3">
                    <a:lumMod val="75000"/>
                  </a:schemeClr>
                </a:solidFill>
              </a:rPr>
              <a:t> component</a:t>
            </a:r>
          </a:p>
          <a:p>
            <a:r>
              <a:rPr lang="nl-NL" sz="2800" dirty="0" err="1">
                <a:solidFill>
                  <a:schemeClr val="accent3">
                    <a:lumMod val="75000"/>
                  </a:schemeClr>
                </a:solidFill>
              </a:rPr>
              <a:t>Population</a:t>
            </a:r>
            <a:endParaRPr lang="nl-NL" sz="2800" dirty="0">
              <a:solidFill>
                <a:schemeClr val="accent3">
                  <a:lumMod val="75000"/>
                </a:schemeClr>
              </a:solidFill>
            </a:endParaRPr>
          </a:p>
          <a:p>
            <a:pPr lvl="1"/>
            <a:r>
              <a:rPr lang="nl-NL" sz="2400" dirty="0">
                <a:solidFill>
                  <a:schemeClr val="accent3">
                    <a:lumMod val="75000"/>
                  </a:schemeClr>
                </a:solidFill>
              </a:rPr>
              <a:t>Sample </a:t>
            </a:r>
            <a:r>
              <a:rPr lang="nl-NL" sz="2400" dirty="0" err="1">
                <a:solidFill>
                  <a:schemeClr val="accent3">
                    <a:lumMod val="75000"/>
                  </a:schemeClr>
                </a:solidFill>
              </a:rPr>
              <a:t>size</a:t>
            </a:r>
            <a:endParaRPr lang="nl-NL" sz="2400" dirty="0">
              <a:solidFill>
                <a:schemeClr val="accent3">
                  <a:lumMod val="75000"/>
                </a:schemeClr>
              </a:solidFill>
            </a:endParaRPr>
          </a:p>
          <a:p>
            <a:r>
              <a:rPr lang="nl-NL" sz="2800" dirty="0" err="1"/>
              <a:t>Genetic</a:t>
            </a:r>
            <a:r>
              <a:rPr lang="nl-NL" sz="2800" dirty="0"/>
              <a:t> </a:t>
            </a:r>
            <a:r>
              <a:rPr lang="nl-NL" sz="2800" dirty="0" err="1"/>
              <a:t>variation</a:t>
            </a:r>
            <a:endParaRPr lang="nl-NL" sz="2800" dirty="0"/>
          </a:p>
          <a:p>
            <a:pPr lvl="1"/>
            <a:r>
              <a:rPr lang="nl-NL" sz="2400" dirty="0"/>
              <a:t>Minor </a:t>
            </a:r>
            <a:r>
              <a:rPr lang="nl-NL" sz="2400" dirty="0" err="1"/>
              <a:t>Allele</a:t>
            </a:r>
            <a:r>
              <a:rPr lang="nl-NL" sz="2400" dirty="0"/>
              <a:t> </a:t>
            </a:r>
            <a:r>
              <a:rPr lang="nl-NL" sz="2400" dirty="0" err="1"/>
              <a:t>Frequency</a:t>
            </a:r>
            <a:endParaRPr lang="nl-NL" sz="2400" dirty="0"/>
          </a:p>
          <a:p>
            <a:pPr lvl="1"/>
            <a:r>
              <a:rPr lang="nl-NL" sz="2400" dirty="0" err="1"/>
              <a:t>Genome</a:t>
            </a:r>
            <a:r>
              <a:rPr lang="nl-NL" sz="2400" dirty="0"/>
              <a:t> </a:t>
            </a:r>
            <a:r>
              <a:rPr lang="nl-NL" sz="2400" dirty="0" err="1"/>
              <a:t>wide</a:t>
            </a:r>
            <a:r>
              <a:rPr lang="nl-NL" sz="2400" dirty="0"/>
              <a:t> </a:t>
            </a:r>
            <a:r>
              <a:rPr lang="nl-NL" sz="2400" dirty="0" err="1"/>
              <a:t>genetic</a:t>
            </a:r>
            <a:r>
              <a:rPr lang="nl-NL" sz="2400" dirty="0"/>
              <a:t> </a:t>
            </a:r>
            <a:r>
              <a:rPr lang="nl-NL" sz="2400" dirty="0" err="1"/>
              <a:t>variation</a:t>
            </a:r>
            <a:endParaRPr lang="nl-NL" sz="2400" dirty="0"/>
          </a:p>
          <a:p>
            <a:pPr lvl="1"/>
            <a:endParaRPr lang="nl-NL" sz="2400" dirty="0"/>
          </a:p>
          <a:p>
            <a:pPr marL="0" indent="0">
              <a:buNone/>
            </a:pPr>
            <a:endParaRPr lang="nl-NL" sz="2800" dirty="0"/>
          </a:p>
        </p:txBody>
      </p:sp>
      <p:graphicFrame>
        <p:nvGraphicFramePr>
          <p:cNvPr id="10" name="Chart 9"/>
          <p:cNvGraphicFramePr>
            <a:graphicFrameLocks/>
          </p:cNvGraphicFramePr>
          <p:nvPr>
            <p:extLst>
              <p:ext uri="{D42A27DB-BD31-4B8C-83A1-F6EECF244321}">
                <p14:modId xmlns:p14="http://schemas.microsoft.com/office/powerpoint/2010/main" val="2411564775"/>
              </p:ext>
            </p:extLst>
          </p:nvPr>
        </p:nvGraphicFramePr>
        <p:xfrm>
          <a:off x="6027420" y="1154508"/>
          <a:ext cx="4640580" cy="3028873"/>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 Box 11"/>
          <p:cNvSpPr txBox="1">
            <a:spLocks noChangeArrowheads="1"/>
          </p:cNvSpPr>
          <p:nvPr/>
        </p:nvSpPr>
        <p:spPr bwMode="auto">
          <a:xfrm>
            <a:off x="7797503" y="4208565"/>
            <a:ext cx="76335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200" dirty="0" err="1">
                <a:solidFill>
                  <a:schemeClr val="bg2">
                    <a:lumMod val="75000"/>
                  </a:schemeClr>
                </a:solidFill>
                <a:latin typeface="+mn-lt"/>
              </a:rPr>
              <a:t>HapMap</a:t>
            </a:r>
            <a:endParaRPr lang="en-US" sz="1200" dirty="0">
              <a:solidFill>
                <a:schemeClr val="bg2">
                  <a:lumMod val="75000"/>
                </a:schemeClr>
              </a:solidFill>
              <a:latin typeface="+mn-lt"/>
            </a:endParaRPr>
          </a:p>
        </p:txBody>
      </p:sp>
      <p:sp>
        <p:nvSpPr>
          <p:cNvPr id="12" name="Text Box 12"/>
          <p:cNvSpPr txBox="1">
            <a:spLocks noChangeArrowheads="1"/>
          </p:cNvSpPr>
          <p:nvPr/>
        </p:nvSpPr>
        <p:spPr bwMode="auto">
          <a:xfrm>
            <a:off x="8881251" y="4200230"/>
            <a:ext cx="149592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200" dirty="0">
                <a:solidFill>
                  <a:schemeClr val="bg2">
                    <a:lumMod val="75000"/>
                  </a:schemeClr>
                </a:solidFill>
                <a:latin typeface="+mn-lt"/>
              </a:rPr>
              <a:t>Pilot 1000genomes</a:t>
            </a:r>
          </a:p>
        </p:txBody>
      </p:sp>
      <p:sp>
        <p:nvSpPr>
          <p:cNvPr id="13" name="Text Box 13"/>
          <p:cNvSpPr txBox="1">
            <a:spLocks noChangeArrowheads="1"/>
          </p:cNvSpPr>
          <p:nvPr/>
        </p:nvSpPr>
        <p:spPr bwMode="auto">
          <a:xfrm>
            <a:off x="6686539" y="4208565"/>
            <a:ext cx="1162947"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200" dirty="0">
                <a:solidFill>
                  <a:schemeClr val="bg2">
                    <a:lumMod val="75000"/>
                  </a:schemeClr>
                </a:solidFill>
                <a:latin typeface="+mn-lt"/>
              </a:rPr>
              <a:t>SNP consortia</a:t>
            </a:r>
          </a:p>
        </p:txBody>
      </p:sp>
    </p:spTree>
    <p:extLst>
      <p:ext uri="{BB962C8B-B14F-4D97-AF65-F5344CB8AC3E}">
        <p14:creationId xmlns:p14="http://schemas.microsoft.com/office/powerpoint/2010/main" val="2480981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nl-NL" sz="3600" dirty="0"/>
              <a:t>Minor </a:t>
            </a:r>
            <a:r>
              <a:rPr lang="nl-NL" sz="3600" dirty="0" err="1"/>
              <a:t>allele</a:t>
            </a:r>
            <a:r>
              <a:rPr lang="nl-NL" sz="3600" dirty="0"/>
              <a:t> </a:t>
            </a:r>
            <a:r>
              <a:rPr lang="nl-NL" sz="3600" dirty="0" err="1"/>
              <a:t>frequency</a:t>
            </a:r>
            <a:r>
              <a:rPr lang="nl-NL" sz="3600" dirty="0"/>
              <a:t> </a:t>
            </a:r>
            <a:r>
              <a:rPr lang="nl-NL" sz="3600" dirty="0" err="1"/>
              <a:t>and</a:t>
            </a:r>
            <a:r>
              <a:rPr lang="nl-NL" sz="3600" dirty="0"/>
              <a:t> effect </a:t>
            </a:r>
            <a:r>
              <a:rPr lang="nl-NL" sz="3600" dirty="0" err="1"/>
              <a:t>size</a:t>
            </a:r>
            <a:endParaRPr lang="nl-NL" sz="3600" dirty="0"/>
          </a:p>
        </p:txBody>
      </p:sp>
      <p:pic>
        <p:nvPicPr>
          <p:cNvPr id="4" name="Picture 2" descr="An external file that holds a picture, illustration, etc.&#10;Object name is nihms175346f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5074" y="2004192"/>
            <a:ext cx="5698824" cy="36581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8842" y="5705297"/>
            <a:ext cx="5715000" cy="242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8363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Prerequisites</a:t>
            </a:r>
            <a:r>
              <a:rPr lang="nl-NL" dirty="0"/>
              <a:t> </a:t>
            </a:r>
            <a:r>
              <a:rPr lang="nl-NL" dirty="0" err="1"/>
              <a:t>for</a:t>
            </a:r>
            <a:r>
              <a:rPr lang="nl-NL" dirty="0"/>
              <a:t> GWAS</a:t>
            </a:r>
          </a:p>
        </p:txBody>
      </p:sp>
      <p:sp>
        <p:nvSpPr>
          <p:cNvPr id="3" name="Tijdelijke aanduiding voor inhoud 2"/>
          <p:cNvSpPr>
            <a:spLocks noGrp="1"/>
          </p:cNvSpPr>
          <p:nvPr>
            <p:ph idx="1"/>
          </p:nvPr>
        </p:nvSpPr>
        <p:spPr/>
        <p:txBody>
          <a:bodyPr>
            <a:normAutofit fontScale="92500" lnSpcReduction="10000"/>
          </a:bodyPr>
          <a:lstStyle/>
          <a:p>
            <a:r>
              <a:rPr lang="en-US" dirty="0"/>
              <a:t>Trait with an assumed/established genetic component</a:t>
            </a:r>
          </a:p>
          <a:p>
            <a:r>
              <a:rPr lang="en-US" dirty="0"/>
              <a:t>Large population in which trait and genetic variation has been measured</a:t>
            </a:r>
          </a:p>
          <a:p>
            <a:pPr lvl="1"/>
            <a:r>
              <a:rPr lang="en-US" dirty="0"/>
              <a:t>Formation of large consortia</a:t>
            </a:r>
          </a:p>
          <a:p>
            <a:r>
              <a:rPr lang="en-US" dirty="0"/>
              <a:t>Genetic variation</a:t>
            </a:r>
          </a:p>
          <a:p>
            <a:pPr lvl="1"/>
            <a:r>
              <a:rPr lang="en-US" dirty="0"/>
              <a:t>Common variants (MAF &gt; 1%)</a:t>
            </a:r>
          </a:p>
          <a:p>
            <a:pPr lvl="1"/>
            <a:r>
              <a:rPr lang="en-US" dirty="0"/>
              <a:t>Localization of genetic variation</a:t>
            </a:r>
          </a:p>
          <a:p>
            <a:pPr lvl="1"/>
            <a:r>
              <a:rPr lang="en-US" dirty="0"/>
              <a:t>Technology</a:t>
            </a:r>
          </a:p>
          <a:p>
            <a:r>
              <a:rPr lang="en-US" dirty="0"/>
              <a:t>Statistics and informatics</a:t>
            </a:r>
          </a:p>
        </p:txBody>
      </p:sp>
    </p:spTree>
    <p:extLst>
      <p:ext uri="{BB962C8B-B14F-4D97-AF65-F5344CB8AC3E}">
        <p14:creationId xmlns:p14="http://schemas.microsoft.com/office/powerpoint/2010/main" val="1002470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886729" y="84121"/>
            <a:ext cx="8418544" cy="1790700"/>
          </a:xfrm>
        </p:spPr>
        <p:txBody>
          <a:bodyPr>
            <a:normAutofit/>
          </a:bodyPr>
          <a:lstStyle/>
          <a:p>
            <a:r>
              <a:rPr lang="nl-NL" dirty="0" err="1"/>
              <a:t>Some</a:t>
            </a:r>
            <a:r>
              <a:rPr lang="nl-NL" dirty="0"/>
              <a:t> bad </a:t>
            </a:r>
            <a:r>
              <a:rPr lang="nl-NL" dirty="0" err="1"/>
              <a:t>guys</a:t>
            </a:r>
            <a:r>
              <a:rPr lang="nl-NL" dirty="0"/>
              <a:t>…</a:t>
            </a:r>
          </a:p>
        </p:txBody>
      </p:sp>
      <p:pic>
        <p:nvPicPr>
          <p:cNvPr id="5" name="Afbeelding 4"/>
          <p:cNvPicPr>
            <a:picLocks noChangeAspect="1"/>
          </p:cNvPicPr>
          <p:nvPr/>
        </p:nvPicPr>
        <p:blipFill>
          <a:blip r:embed="rId2"/>
          <a:stretch>
            <a:fillRect/>
          </a:stretch>
        </p:blipFill>
        <p:spPr>
          <a:xfrm>
            <a:off x="1938339" y="2212619"/>
            <a:ext cx="1128692" cy="1350000"/>
          </a:xfrm>
          <a:prstGeom prst="rect">
            <a:avLst/>
          </a:prstGeom>
        </p:spPr>
      </p:pic>
      <p:pic>
        <p:nvPicPr>
          <p:cNvPr id="6" name="Afbeelding 5"/>
          <p:cNvPicPr>
            <a:picLocks noChangeAspect="1"/>
          </p:cNvPicPr>
          <p:nvPr/>
        </p:nvPicPr>
        <p:blipFill>
          <a:blip r:embed="rId3"/>
          <a:stretch>
            <a:fillRect/>
          </a:stretch>
        </p:blipFill>
        <p:spPr>
          <a:xfrm>
            <a:off x="3276283" y="3894281"/>
            <a:ext cx="1332080" cy="1350000"/>
          </a:xfrm>
          <a:prstGeom prst="rect">
            <a:avLst/>
          </a:prstGeom>
        </p:spPr>
      </p:pic>
      <p:pic>
        <p:nvPicPr>
          <p:cNvPr id="7" name="Afbeelding 6"/>
          <p:cNvPicPr>
            <a:picLocks noChangeAspect="1"/>
          </p:cNvPicPr>
          <p:nvPr/>
        </p:nvPicPr>
        <p:blipFill rotWithShape="1">
          <a:blip r:embed="rId4"/>
          <a:srcRect l="19243" r="18822"/>
          <a:stretch/>
        </p:blipFill>
        <p:spPr>
          <a:xfrm>
            <a:off x="8214047" y="1874820"/>
            <a:ext cx="1590185" cy="1350000"/>
          </a:xfrm>
          <a:prstGeom prst="rect">
            <a:avLst/>
          </a:prstGeom>
        </p:spPr>
      </p:pic>
      <p:pic>
        <p:nvPicPr>
          <p:cNvPr id="8" name="Afbeelding 7"/>
          <p:cNvPicPr>
            <a:picLocks noChangeAspect="1"/>
          </p:cNvPicPr>
          <p:nvPr/>
        </p:nvPicPr>
        <p:blipFill rotWithShape="1">
          <a:blip r:embed="rId5"/>
          <a:srcRect l="12019" r="5071"/>
          <a:stretch/>
        </p:blipFill>
        <p:spPr>
          <a:xfrm>
            <a:off x="7442139" y="3894281"/>
            <a:ext cx="1567000" cy="1350000"/>
          </a:xfrm>
          <a:prstGeom prst="rect">
            <a:avLst/>
          </a:prstGeom>
        </p:spPr>
      </p:pic>
      <p:pic>
        <p:nvPicPr>
          <p:cNvPr id="9" name="Afbeelding 8"/>
          <p:cNvPicPr>
            <a:picLocks noChangeAspect="1"/>
          </p:cNvPicPr>
          <p:nvPr/>
        </p:nvPicPr>
        <p:blipFill>
          <a:blip r:embed="rId6"/>
          <a:stretch>
            <a:fillRect/>
          </a:stretch>
        </p:blipFill>
        <p:spPr>
          <a:xfrm>
            <a:off x="5495158" y="2212619"/>
            <a:ext cx="1350000" cy="1350000"/>
          </a:xfrm>
          <a:prstGeom prst="rect">
            <a:avLst/>
          </a:prstGeom>
        </p:spPr>
      </p:pic>
    </p:spTree>
    <p:extLst>
      <p:ext uri="{BB962C8B-B14F-4D97-AF65-F5344CB8AC3E}">
        <p14:creationId xmlns:p14="http://schemas.microsoft.com/office/powerpoint/2010/main" val="3969900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childTnLst>
                                </p:cTn>
                              </p:par>
                            </p:childTnLst>
                          </p:cTn>
                        </p:par>
                        <p:par>
                          <p:cTn id="8" fill="hold">
                            <p:stCondLst>
                              <p:cond delay="125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750"/>
                                        <p:tgtEl>
                                          <p:spTgt spid="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750"/>
                                        <p:tgtEl>
                                          <p:spTgt spid="6"/>
                                        </p:tgtEl>
                                      </p:cBhvr>
                                    </p:animEffect>
                                  </p:childTnLst>
                                </p:cTn>
                              </p:par>
                            </p:childTnLst>
                          </p:cTn>
                        </p:par>
                        <p:par>
                          <p:cTn id="16" fill="hold">
                            <p:stCondLst>
                              <p:cond delay="275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…have been </a:t>
            </a:r>
            <a:r>
              <a:rPr lang="nl-NL" dirty="0" err="1"/>
              <a:t>identified</a:t>
            </a:r>
            <a:endParaRPr lang="nl-NL" dirty="0"/>
          </a:p>
        </p:txBody>
      </p:sp>
      <p:pic>
        <p:nvPicPr>
          <p:cNvPr id="15" name="Afbeelding 14"/>
          <p:cNvPicPr>
            <a:picLocks noChangeAspect="1"/>
          </p:cNvPicPr>
          <p:nvPr/>
        </p:nvPicPr>
        <p:blipFill>
          <a:blip r:embed="rId2"/>
          <a:stretch>
            <a:fillRect/>
          </a:stretch>
        </p:blipFill>
        <p:spPr>
          <a:xfrm>
            <a:off x="1938339" y="2212619"/>
            <a:ext cx="1128692" cy="1350000"/>
          </a:xfrm>
          <a:prstGeom prst="rect">
            <a:avLst/>
          </a:prstGeom>
        </p:spPr>
      </p:pic>
      <p:pic>
        <p:nvPicPr>
          <p:cNvPr id="16" name="Afbeelding 15"/>
          <p:cNvPicPr>
            <a:picLocks noChangeAspect="1"/>
          </p:cNvPicPr>
          <p:nvPr/>
        </p:nvPicPr>
        <p:blipFill>
          <a:blip r:embed="rId3"/>
          <a:stretch>
            <a:fillRect/>
          </a:stretch>
        </p:blipFill>
        <p:spPr>
          <a:xfrm>
            <a:off x="3276283" y="3894281"/>
            <a:ext cx="1332080" cy="1350000"/>
          </a:xfrm>
          <a:prstGeom prst="rect">
            <a:avLst/>
          </a:prstGeom>
        </p:spPr>
      </p:pic>
      <p:pic>
        <p:nvPicPr>
          <p:cNvPr id="17" name="Afbeelding 16"/>
          <p:cNvPicPr>
            <a:picLocks noChangeAspect="1"/>
          </p:cNvPicPr>
          <p:nvPr/>
        </p:nvPicPr>
        <p:blipFill rotWithShape="1">
          <a:blip r:embed="rId4"/>
          <a:srcRect l="19243" r="18822"/>
          <a:stretch/>
        </p:blipFill>
        <p:spPr>
          <a:xfrm>
            <a:off x="8214047" y="1874820"/>
            <a:ext cx="1590185" cy="1350000"/>
          </a:xfrm>
          <a:prstGeom prst="rect">
            <a:avLst/>
          </a:prstGeom>
        </p:spPr>
      </p:pic>
      <p:pic>
        <p:nvPicPr>
          <p:cNvPr id="18" name="Afbeelding 17"/>
          <p:cNvPicPr>
            <a:picLocks noChangeAspect="1"/>
          </p:cNvPicPr>
          <p:nvPr/>
        </p:nvPicPr>
        <p:blipFill rotWithShape="1">
          <a:blip r:embed="rId5"/>
          <a:srcRect l="12019" r="5071"/>
          <a:stretch/>
        </p:blipFill>
        <p:spPr>
          <a:xfrm>
            <a:off x="7442139" y="3894281"/>
            <a:ext cx="1567000" cy="1350000"/>
          </a:xfrm>
          <a:prstGeom prst="rect">
            <a:avLst/>
          </a:prstGeom>
        </p:spPr>
      </p:pic>
      <p:pic>
        <p:nvPicPr>
          <p:cNvPr id="19" name="Afbeelding 18"/>
          <p:cNvPicPr>
            <a:picLocks noChangeAspect="1"/>
          </p:cNvPicPr>
          <p:nvPr/>
        </p:nvPicPr>
        <p:blipFill>
          <a:blip r:embed="rId6"/>
          <a:stretch>
            <a:fillRect/>
          </a:stretch>
        </p:blipFill>
        <p:spPr>
          <a:xfrm>
            <a:off x="5495158" y="2212619"/>
            <a:ext cx="1350000" cy="1350000"/>
          </a:xfrm>
          <a:prstGeom prst="rect">
            <a:avLst/>
          </a:prstGeom>
        </p:spPr>
      </p:pic>
      <p:grpSp>
        <p:nvGrpSpPr>
          <p:cNvPr id="14" name="Groep 13"/>
          <p:cNvGrpSpPr/>
          <p:nvPr/>
        </p:nvGrpSpPr>
        <p:grpSpPr>
          <a:xfrm>
            <a:off x="1852808" y="1777914"/>
            <a:ext cx="8455068" cy="4251835"/>
            <a:chOff x="853235" y="1828800"/>
            <a:chExt cx="9771540" cy="4786612"/>
          </a:xfrm>
        </p:grpSpPr>
        <p:grpSp>
          <p:nvGrpSpPr>
            <p:cNvPr id="7" name="Groep 6"/>
            <p:cNvGrpSpPr/>
            <p:nvPr/>
          </p:nvGrpSpPr>
          <p:grpSpPr>
            <a:xfrm>
              <a:off x="853235" y="1840657"/>
              <a:ext cx="6848136" cy="4774755"/>
              <a:chOff x="853235" y="1840657"/>
              <a:chExt cx="6848136" cy="4774755"/>
            </a:xfrm>
          </p:grpSpPr>
          <p:pic>
            <p:nvPicPr>
              <p:cNvPr id="4" name="Picture 7"/>
              <p:cNvPicPr>
                <a:picLocks noChangeAspect="1"/>
              </p:cNvPicPr>
              <p:nvPr/>
            </p:nvPicPr>
            <p:blipFill rotWithShape="1">
              <a:blip r:embed="rId7" cstate="print">
                <a:extLst>
                  <a:ext uri="{28A0092B-C50C-407E-A947-70E740481C1C}">
                    <a14:useLocalDpi xmlns:a14="http://schemas.microsoft.com/office/drawing/2010/main" val="0"/>
                  </a:ext>
                </a:extLst>
              </a:blip>
              <a:srcRect t="10543" b="4984"/>
              <a:stretch/>
            </p:blipFill>
            <p:spPr>
              <a:xfrm>
                <a:off x="853235" y="1840657"/>
                <a:ext cx="6782819" cy="4774755"/>
              </a:xfrm>
              <a:prstGeom prst="rect">
                <a:avLst/>
              </a:prstGeom>
            </p:spPr>
          </p:pic>
          <p:sp>
            <p:nvSpPr>
              <p:cNvPr id="6" name="Rechthoek 5"/>
              <p:cNvSpPr/>
              <p:nvPr/>
            </p:nvSpPr>
            <p:spPr>
              <a:xfrm>
                <a:off x="6441739" y="4741795"/>
                <a:ext cx="1259632" cy="14383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a:p>
            </p:txBody>
          </p:sp>
        </p:grpSp>
        <p:pic>
          <p:nvPicPr>
            <p:cNvPr id="5" name="Picture 7"/>
            <p:cNvPicPr>
              <a:picLocks noChangeAspect="1"/>
            </p:cNvPicPr>
            <p:nvPr/>
          </p:nvPicPr>
          <p:blipFill rotWithShape="1">
            <a:blip r:embed="rId8" cstate="print">
              <a:extLst>
                <a:ext uri="{28A0092B-C50C-407E-A947-70E740481C1C}">
                  <a14:useLocalDpi xmlns:a14="http://schemas.microsoft.com/office/drawing/2010/main" val="0"/>
                </a:ext>
              </a:extLst>
            </a:blip>
            <a:srcRect l="82021" t="58480" b="13128"/>
            <a:stretch/>
          </p:blipFill>
          <p:spPr>
            <a:xfrm>
              <a:off x="7308049" y="1828800"/>
              <a:ext cx="3316726" cy="4364824"/>
            </a:xfrm>
            <a:prstGeom prst="rect">
              <a:avLst/>
            </a:prstGeom>
          </p:spPr>
        </p:pic>
      </p:grpSp>
    </p:spTree>
    <p:extLst>
      <p:ext uri="{BB962C8B-B14F-4D97-AF65-F5344CB8AC3E}">
        <p14:creationId xmlns:p14="http://schemas.microsoft.com/office/powerpoint/2010/main" val="351126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75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524000" y="274638"/>
            <a:ext cx="9144000" cy="1143000"/>
          </a:xfrm>
        </p:spPr>
        <p:txBody>
          <a:bodyPr/>
          <a:lstStyle/>
          <a:p>
            <a:r>
              <a:rPr lang="nl-NL" sz="3600" dirty="0" err="1"/>
              <a:t>Biological</a:t>
            </a:r>
            <a:r>
              <a:rPr lang="nl-NL" sz="3600" dirty="0"/>
              <a:t> </a:t>
            </a:r>
            <a:r>
              <a:rPr lang="nl-NL" sz="3600" dirty="0" err="1"/>
              <a:t>effects</a:t>
            </a:r>
            <a:r>
              <a:rPr lang="nl-NL" sz="3600" dirty="0"/>
              <a:t> of </a:t>
            </a:r>
            <a:r>
              <a:rPr lang="nl-NL" sz="3600" dirty="0" err="1"/>
              <a:t>genetic</a:t>
            </a:r>
            <a:r>
              <a:rPr lang="nl-NL" sz="3600" dirty="0"/>
              <a:t> </a:t>
            </a:r>
            <a:r>
              <a:rPr lang="nl-NL" sz="3600" dirty="0" err="1"/>
              <a:t>variants</a:t>
            </a:r>
            <a:endParaRPr lang="nl-NL" sz="3600" dirty="0"/>
          </a:p>
        </p:txBody>
      </p:sp>
      <p:pic>
        <p:nvPicPr>
          <p:cNvPr id="15" name="Afbeelding 14"/>
          <p:cNvPicPr>
            <a:picLocks noChangeAspect="1"/>
          </p:cNvPicPr>
          <p:nvPr/>
        </p:nvPicPr>
        <p:blipFill>
          <a:blip r:embed="rId2"/>
          <a:stretch>
            <a:fillRect/>
          </a:stretch>
        </p:blipFill>
        <p:spPr>
          <a:xfrm>
            <a:off x="9286185" y="3161075"/>
            <a:ext cx="601969" cy="720000"/>
          </a:xfrm>
          <a:prstGeom prst="rect">
            <a:avLst/>
          </a:prstGeom>
        </p:spPr>
      </p:pic>
      <p:pic>
        <p:nvPicPr>
          <p:cNvPr id="16" name="Afbeelding 15"/>
          <p:cNvPicPr>
            <a:picLocks noChangeAspect="1"/>
          </p:cNvPicPr>
          <p:nvPr/>
        </p:nvPicPr>
        <p:blipFill>
          <a:blip r:embed="rId3"/>
          <a:stretch>
            <a:fillRect/>
          </a:stretch>
        </p:blipFill>
        <p:spPr>
          <a:xfrm>
            <a:off x="9163879" y="4742104"/>
            <a:ext cx="710443" cy="720000"/>
          </a:xfrm>
          <a:prstGeom prst="rect">
            <a:avLst/>
          </a:prstGeom>
        </p:spPr>
      </p:pic>
      <p:pic>
        <p:nvPicPr>
          <p:cNvPr id="17" name="Afbeelding 16"/>
          <p:cNvPicPr>
            <a:picLocks noChangeAspect="1"/>
          </p:cNvPicPr>
          <p:nvPr/>
        </p:nvPicPr>
        <p:blipFill rotWithShape="1">
          <a:blip r:embed="rId4"/>
          <a:srcRect l="19243" r="18822"/>
          <a:stretch/>
        </p:blipFill>
        <p:spPr>
          <a:xfrm>
            <a:off x="7941176" y="2010800"/>
            <a:ext cx="848099" cy="720000"/>
          </a:xfrm>
          <a:prstGeom prst="rect">
            <a:avLst/>
          </a:prstGeom>
        </p:spPr>
      </p:pic>
      <p:pic>
        <p:nvPicPr>
          <p:cNvPr id="18" name="Afbeelding 17"/>
          <p:cNvPicPr>
            <a:picLocks noChangeAspect="1"/>
          </p:cNvPicPr>
          <p:nvPr/>
        </p:nvPicPr>
        <p:blipFill rotWithShape="1">
          <a:blip r:embed="rId5"/>
          <a:srcRect l="12019" r="5071"/>
          <a:stretch/>
        </p:blipFill>
        <p:spPr>
          <a:xfrm>
            <a:off x="8136937" y="5547948"/>
            <a:ext cx="835733" cy="720000"/>
          </a:xfrm>
          <a:prstGeom prst="rect">
            <a:avLst/>
          </a:prstGeom>
        </p:spPr>
      </p:pic>
      <p:pic>
        <p:nvPicPr>
          <p:cNvPr id="19" name="Afbeelding 18"/>
          <p:cNvPicPr>
            <a:picLocks noChangeAspect="1"/>
          </p:cNvPicPr>
          <p:nvPr/>
        </p:nvPicPr>
        <p:blipFill>
          <a:blip r:embed="rId6"/>
          <a:stretch>
            <a:fillRect/>
          </a:stretch>
        </p:blipFill>
        <p:spPr>
          <a:xfrm>
            <a:off x="9043798" y="3972650"/>
            <a:ext cx="720000" cy="720000"/>
          </a:xfrm>
          <a:prstGeom prst="rect">
            <a:avLst/>
          </a:prstGeom>
        </p:spPr>
      </p:pic>
      <p:grpSp>
        <p:nvGrpSpPr>
          <p:cNvPr id="9" name="Groep 8"/>
          <p:cNvGrpSpPr/>
          <p:nvPr/>
        </p:nvGrpSpPr>
        <p:grpSpPr>
          <a:xfrm>
            <a:off x="1790511" y="1409700"/>
            <a:ext cx="7497762" cy="4497462"/>
            <a:chOff x="266511" y="1409700"/>
            <a:chExt cx="7497762" cy="4497462"/>
          </a:xfrm>
        </p:grpSpPr>
        <p:pic>
          <p:nvPicPr>
            <p:cNvPr id="13" name="Picture 4" descr="ch6f21"/>
            <p:cNvPicPr>
              <a:picLocks noChangeAspect="1" noChangeArrowheads="1"/>
            </p:cNvPicPr>
            <p:nvPr/>
          </p:nvPicPr>
          <p:blipFill>
            <a:blip r:embed="rId7">
              <a:extLst>
                <a:ext uri="{28A0092B-C50C-407E-A947-70E740481C1C}">
                  <a14:useLocalDpi xmlns:a14="http://schemas.microsoft.com/office/drawing/2010/main" val="0"/>
                </a:ext>
              </a:extLst>
            </a:blip>
            <a:srcRect t="5898" r="41728"/>
            <a:stretch>
              <a:fillRect/>
            </a:stretch>
          </p:blipFill>
          <p:spPr bwMode="auto">
            <a:xfrm>
              <a:off x="266511" y="1409700"/>
              <a:ext cx="4865687" cy="448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 Box 6"/>
            <p:cNvSpPr txBox="1">
              <a:spLocks noChangeArrowheads="1"/>
            </p:cNvSpPr>
            <p:nvPr/>
          </p:nvSpPr>
          <p:spPr bwMode="auto">
            <a:xfrm>
              <a:off x="4714182" y="5570612"/>
              <a:ext cx="18208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dirty="0"/>
                <a:t>Wrong amino-acid</a:t>
              </a:r>
            </a:p>
          </p:txBody>
        </p:sp>
        <p:sp>
          <p:nvSpPr>
            <p:cNvPr id="21" name="Text Box 7"/>
            <p:cNvSpPr txBox="1">
              <a:spLocks noChangeArrowheads="1"/>
            </p:cNvSpPr>
            <p:nvPr/>
          </p:nvSpPr>
          <p:spPr bwMode="auto">
            <a:xfrm>
              <a:off x="5160773" y="2459038"/>
              <a:ext cx="1193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a:t>Stop codon</a:t>
              </a:r>
            </a:p>
          </p:txBody>
        </p:sp>
        <p:sp>
          <p:nvSpPr>
            <p:cNvPr id="22" name="Text Box 8"/>
            <p:cNvSpPr txBox="1">
              <a:spLocks noChangeArrowheads="1"/>
            </p:cNvSpPr>
            <p:nvPr/>
          </p:nvSpPr>
          <p:spPr bwMode="auto">
            <a:xfrm>
              <a:off x="4703573" y="1655763"/>
              <a:ext cx="16573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a:t>Gene expression</a:t>
              </a:r>
            </a:p>
          </p:txBody>
        </p:sp>
        <p:sp>
          <p:nvSpPr>
            <p:cNvPr id="23" name="Text Box 9"/>
            <p:cNvSpPr txBox="1">
              <a:spLocks noChangeArrowheads="1"/>
            </p:cNvSpPr>
            <p:nvPr/>
          </p:nvSpPr>
          <p:spPr bwMode="auto">
            <a:xfrm>
              <a:off x="5189348" y="3979863"/>
              <a:ext cx="23304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a:t>Binding miRNA: stability</a:t>
              </a:r>
            </a:p>
          </p:txBody>
        </p:sp>
        <p:sp>
          <p:nvSpPr>
            <p:cNvPr id="24" name="Text Box 10"/>
            <p:cNvSpPr txBox="1">
              <a:spLocks noChangeArrowheads="1"/>
            </p:cNvSpPr>
            <p:nvPr/>
          </p:nvSpPr>
          <p:spPr bwMode="auto">
            <a:xfrm>
              <a:off x="5189348" y="3370263"/>
              <a:ext cx="25749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a:t>Splicing: e.g exon skipping</a:t>
              </a:r>
            </a:p>
          </p:txBody>
        </p:sp>
        <p:sp>
          <p:nvSpPr>
            <p:cNvPr id="25" name="Line 11"/>
            <p:cNvSpPr>
              <a:spLocks noChangeShapeType="1"/>
            </p:cNvSpPr>
            <p:nvPr/>
          </p:nvSpPr>
          <p:spPr bwMode="auto">
            <a:xfrm flipH="1">
              <a:off x="1938148" y="1876425"/>
              <a:ext cx="2771775" cy="676275"/>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 name="Line 12"/>
            <p:cNvSpPr>
              <a:spLocks noChangeShapeType="1"/>
            </p:cNvSpPr>
            <p:nvPr/>
          </p:nvSpPr>
          <p:spPr bwMode="auto">
            <a:xfrm flipH="1">
              <a:off x="1423798" y="1866900"/>
              <a:ext cx="3267075" cy="6667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 name="Line 13"/>
            <p:cNvSpPr>
              <a:spLocks noChangeShapeType="1"/>
            </p:cNvSpPr>
            <p:nvPr/>
          </p:nvSpPr>
          <p:spPr bwMode="auto">
            <a:xfrm flipH="1">
              <a:off x="3001773" y="2644775"/>
              <a:ext cx="2200275" cy="5524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 name="Line 14"/>
            <p:cNvSpPr>
              <a:spLocks noChangeShapeType="1"/>
            </p:cNvSpPr>
            <p:nvPr/>
          </p:nvSpPr>
          <p:spPr bwMode="auto">
            <a:xfrm flipH="1">
              <a:off x="3116073" y="4178300"/>
              <a:ext cx="2085975" cy="5143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9" name="Line 15"/>
            <p:cNvSpPr>
              <a:spLocks noChangeShapeType="1"/>
            </p:cNvSpPr>
            <p:nvPr/>
          </p:nvSpPr>
          <p:spPr bwMode="auto">
            <a:xfrm flipH="1" flipV="1">
              <a:off x="3239898" y="3387725"/>
              <a:ext cx="2038350" cy="1333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0" name="Line 16"/>
            <p:cNvSpPr>
              <a:spLocks noChangeShapeType="1"/>
            </p:cNvSpPr>
            <p:nvPr/>
          </p:nvSpPr>
          <p:spPr bwMode="auto">
            <a:xfrm flipH="1">
              <a:off x="3122423" y="5022850"/>
              <a:ext cx="1990725" cy="1714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1" name="Line 17"/>
            <p:cNvSpPr>
              <a:spLocks noChangeShapeType="1"/>
            </p:cNvSpPr>
            <p:nvPr/>
          </p:nvSpPr>
          <p:spPr bwMode="auto">
            <a:xfrm flipH="1" flipV="1">
              <a:off x="3033523" y="5353050"/>
              <a:ext cx="1562100" cy="361950"/>
            </a:xfrm>
            <a:prstGeom prst="line">
              <a:avLst/>
            </a:prstGeom>
            <a:noFill/>
            <a:ln w="9525">
              <a:solidFill>
                <a:srgbClr val="8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3" name="Text Box 21"/>
            <p:cNvSpPr txBox="1">
              <a:spLocks noChangeArrowheads="1"/>
            </p:cNvSpPr>
            <p:nvPr/>
          </p:nvSpPr>
          <p:spPr bwMode="auto">
            <a:xfrm>
              <a:off x="5102864" y="4819107"/>
              <a:ext cx="2654300"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dirty="0"/>
                <a:t>Changes in silent 3</a:t>
              </a:r>
              <a:r>
                <a:rPr lang="en-US" sz="1600" baseline="30000" dirty="0"/>
                <a:t>rd</a:t>
              </a:r>
              <a:r>
                <a:rPr lang="en-US" sz="1600" dirty="0"/>
                <a:t> base: stability mRNA</a:t>
              </a:r>
            </a:p>
          </p:txBody>
        </p:sp>
      </p:grpSp>
    </p:spTree>
    <p:extLst>
      <p:ext uri="{BB962C8B-B14F-4D97-AF65-F5344CB8AC3E}">
        <p14:creationId xmlns:p14="http://schemas.microsoft.com/office/powerpoint/2010/main" val="763633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Prerequisites</a:t>
            </a:r>
            <a:r>
              <a:rPr lang="nl-NL" dirty="0"/>
              <a:t> </a:t>
            </a:r>
            <a:r>
              <a:rPr lang="nl-NL" dirty="0" err="1"/>
              <a:t>for</a:t>
            </a:r>
            <a:r>
              <a:rPr lang="nl-NL" dirty="0"/>
              <a:t> GWAS</a:t>
            </a:r>
          </a:p>
        </p:txBody>
      </p:sp>
      <p:sp>
        <p:nvSpPr>
          <p:cNvPr id="3" name="Tijdelijke aanduiding voor inhoud 2"/>
          <p:cNvSpPr>
            <a:spLocks noGrp="1"/>
          </p:cNvSpPr>
          <p:nvPr>
            <p:ph idx="1"/>
          </p:nvPr>
        </p:nvSpPr>
        <p:spPr/>
        <p:txBody>
          <a:bodyPr>
            <a:normAutofit fontScale="92500" lnSpcReduction="10000"/>
          </a:bodyPr>
          <a:lstStyle/>
          <a:p>
            <a:r>
              <a:rPr lang="en-US" dirty="0"/>
              <a:t>Trait with an assumed/established genetic component</a:t>
            </a:r>
          </a:p>
          <a:p>
            <a:r>
              <a:rPr lang="en-US" dirty="0"/>
              <a:t>Large population in which trait and genetic variation has been measured</a:t>
            </a:r>
          </a:p>
          <a:p>
            <a:pPr lvl="1"/>
            <a:r>
              <a:rPr lang="en-US" dirty="0"/>
              <a:t>Formation of large consortia</a:t>
            </a:r>
          </a:p>
          <a:p>
            <a:r>
              <a:rPr lang="en-US" dirty="0"/>
              <a:t>Genetic variation</a:t>
            </a:r>
          </a:p>
          <a:p>
            <a:pPr lvl="1"/>
            <a:r>
              <a:rPr lang="en-US" dirty="0"/>
              <a:t>Common variants (MAF &gt; 1%)</a:t>
            </a:r>
          </a:p>
          <a:p>
            <a:pPr lvl="1"/>
            <a:r>
              <a:rPr lang="en-US" dirty="0"/>
              <a:t>Localization of genetic variation</a:t>
            </a:r>
          </a:p>
          <a:p>
            <a:pPr lvl="1"/>
            <a:r>
              <a:rPr lang="en-US" dirty="0"/>
              <a:t>Technology</a:t>
            </a:r>
          </a:p>
          <a:p>
            <a:r>
              <a:rPr lang="en-US" dirty="0"/>
              <a:t>Statistics and informatics</a:t>
            </a:r>
          </a:p>
        </p:txBody>
      </p:sp>
    </p:spTree>
    <p:extLst>
      <p:ext uri="{BB962C8B-B14F-4D97-AF65-F5344CB8AC3E}">
        <p14:creationId xmlns:p14="http://schemas.microsoft.com/office/powerpoint/2010/main" val="69855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The human </a:t>
            </a:r>
            <a:r>
              <a:rPr lang="nl-NL" dirty="0" err="1"/>
              <a:t>genome</a:t>
            </a:r>
            <a:endParaRPr lang="nl-NL" dirty="0"/>
          </a:p>
        </p:txBody>
      </p:sp>
      <p:grpSp>
        <p:nvGrpSpPr>
          <p:cNvPr id="12" name="Group 4"/>
          <p:cNvGrpSpPr>
            <a:grpSpLocks/>
          </p:cNvGrpSpPr>
          <p:nvPr/>
        </p:nvGrpSpPr>
        <p:grpSpPr bwMode="auto">
          <a:xfrm>
            <a:off x="1154953" y="2653112"/>
            <a:ext cx="7886700" cy="3925853"/>
            <a:chOff x="384" y="1741"/>
            <a:chExt cx="4520" cy="1949"/>
          </a:xfrm>
        </p:grpSpPr>
        <p:graphicFrame>
          <p:nvGraphicFramePr>
            <p:cNvPr id="13" name="Object 5"/>
            <p:cNvGraphicFramePr>
              <a:graphicFrameLocks noChangeAspect="1"/>
            </p:cNvGraphicFramePr>
            <p:nvPr/>
          </p:nvGraphicFramePr>
          <p:xfrm>
            <a:off x="384" y="1741"/>
            <a:ext cx="2298" cy="1949"/>
          </p:xfrm>
          <a:graphic>
            <a:graphicData uri="http://schemas.openxmlformats.org/presentationml/2006/ole">
              <mc:AlternateContent xmlns:mc="http://schemas.openxmlformats.org/markup-compatibility/2006">
                <mc:Choice xmlns:v="urn:schemas-microsoft-com:vml" Requires="v">
                  <p:oleObj spid="_x0000_s41108" name="Bitmap Image" r:id="rId3" imgW="3648584" imgH="3095238" progId="Paint.Picture">
                    <p:embed/>
                  </p:oleObj>
                </mc:Choice>
                <mc:Fallback>
                  <p:oleObj name="Bitmap Image" r:id="rId3" imgW="3648584" imgH="3095238" progId="Paint.Pictur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 y="1741"/>
                          <a:ext cx="2298" cy="1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4" name="Object 6"/>
            <p:cNvGraphicFramePr>
              <a:graphicFrameLocks noChangeAspect="1"/>
            </p:cNvGraphicFramePr>
            <p:nvPr/>
          </p:nvGraphicFramePr>
          <p:xfrm>
            <a:off x="2684" y="2516"/>
            <a:ext cx="2220" cy="1146"/>
          </p:xfrm>
          <a:graphic>
            <a:graphicData uri="http://schemas.openxmlformats.org/presentationml/2006/ole">
              <mc:AlternateContent xmlns:mc="http://schemas.openxmlformats.org/markup-compatibility/2006">
                <mc:Choice xmlns:v="urn:schemas-microsoft-com:vml" Requires="v">
                  <p:oleObj spid="_x0000_s41109" name="Bitmap Image" r:id="rId5" imgW="3524742" imgH="1819529" progId="Paint.Picture">
                    <p:embed/>
                  </p:oleObj>
                </mc:Choice>
                <mc:Fallback>
                  <p:oleObj name="Bitmap Image" r:id="rId5" imgW="3524742" imgH="1819529" progId="Paint.Picture">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84" y="2516"/>
                          <a:ext cx="2220" cy="1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5" name="Tekstvak 14"/>
          <p:cNvSpPr txBox="1"/>
          <p:nvPr/>
        </p:nvSpPr>
        <p:spPr>
          <a:xfrm>
            <a:off x="4423942" y="2043652"/>
            <a:ext cx="6312882" cy="1697901"/>
          </a:xfrm>
          <a:prstGeom prst="rect">
            <a:avLst/>
          </a:prstGeom>
          <a:noFill/>
        </p:spPr>
        <p:txBody>
          <a:bodyPr wrap="square" rtlCol="0">
            <a:spAutoFit/>
          </a:bodyPr>
          <a:lstStyle/>
          <a:p>
            <a:pPr>
              <a:lnSpc>
                <a:spcPct val="150000"/>
              </a:lnSpc>
            </a:pPr>
            <a:r>
              <a:rPr lang="en-US" sz="1800" dirty="0"/>
              <a:t>~3,300,000,000 base pairs (~2 meter DNA in a single cell)</a:t>
            </a:r>
          </a:p>
          <a:p>
            <a:pPr>
              <a:lnSpc>
                <a:spcPct val="150000"/>
              </a:lnSpc>
            </a:pPr>
            <a:r>
              <a:rPr lang="en-US" sz="1800" dirty="0"/>
              <a:t> 20,000-25,000 genes</a:t>
            </a:r>
          </a:p>
          <a:p>
            <a:pPr>
              <a:lnSpc>
                <a:spcPct val="150000"/>
              </a:lnSpc>
            </a:pPr>
            <a:r>
              <a:rPr lang="en-US" sz="1800" dirty="0"/>
              <a:t> Only few genes have a known function</a:t>
            </a:r>
            <a:br>
              <a:rPr lang="en-US" sz="1800" dirty="0"/>
            </a:br>
            <a:r>
              <a:rPr lang="en-US" sz="1800" dirty="0"/>
              <a:t> Many additional regulatory regions</a:t>
            </a:r>
            <a:endParaRPr lang="nl-NL" sz="1800" dirty="0"/>
          </a:p>
        </p:txBody>
      </p:sp>
    </p:spTree>
    <p:extLst>
      <p:ext uri="{BB962C8B-B14F-4D97-AF65-F5344CB8AC3E}">
        <p14:creationId xmlns:p14="http://schemas.microsoft.com/office/powerpoint/2010/main" val="1724513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6170" y="3562702"/>
            <a:ext cx="2604408" cy="2126933"/>
          </a:xfrm>
          <a:prstGeom prst="rect">
            <a:avLst/>
          </a:prstGeom>
        </p:spPr>
      </p:pic>
      <p:sp>
        <p:nvSpPr>
          <p:cNvPr id="2" name="Titel 1"/>
          <p:cNvSpPr>
            <a:spLocks noGrp="1"/>
          </p:cNvSpPr>
          <p:nvPr>
            <p:ph type="title"/>
          </p:nvPr>
        </p:nvSpPr>
        <p:spPr/>
        <p:txBody>
          <a:bodyPr/>
          <a:lstStyle/>
          <a:p>
            <a:r>
              <a:rPr lang="nl-NL" dirty="0"/>
              <a:t>Learning goals</a:t>
            </a:r>
          </a:p>
        </p:txBody>
      </p:sp>
      <p:sp>
        <p:nvSpPr>
          <p:cNvPr id="3" name="Tijdelijke aanduiding voor inhoud 2"/>
          <p:cNvSpPr>
            <a:spLocks noGrp="1"/>
          </p:cNvSpPr>
          <p:nvPr>
            <p:ph idx="1"/>
          </p:nvPr>
        </p:nvSpPr>
        <p:spPr/>
        <p:txBody>
          <a:bodyPr/>
          <a:lstStyle/>
          <a:p>
            <a:r>
              <a:rPr lang="nl-NL" dirty="0" err="1"/>
              <a:t>After</a:t>
            </a:r>
            <a:r>
              <a:rPr lang="nl-NL" dirty="0"/>
              <a:t> the second part </a:t>
            </a:r>
            <a:r>
              <a:rPr lang="nl-NL" dirty="0" err="1"/>
              <a:t>you</a:t>
            </a:r>
            <a:r>
              <a:rPr lang="nl-NL" dirty="0"/>
              <a:t> are </a:t>
            </a:r>
            <a:r>
              <a:rPr lang="nl-NL" dirty="0" err="1"/>
              <a:t>able</a:t>
            </a:r>
            <a:r>
              <a:rPr lang="nl-NL" dirty="0"/>
              <a:t> </a:t>
            </a:r>
            <a:r>
              <a:rPr lang="nl-NL" dirty="0" err="1"/>
              <a:t>to</a:t>
            </a:r>
            <a:endParaRPr lang="nl-NL" dirty="0"/>
          </a:p>
          <a:p>
            <a:pPr lvl="1"/>
            <a:r>
              <a:rPr lang="nl-NL" dirty="0" err="1"/>
              <a:t>Interpret</a:t>
            </a:r>
            <a:r>
              <a:rPr lang="nl-NL" dirty="0"/>
              <a:t> </a:t>
            </a:r>
            <a:r>
              <a:rPr lang="nl-NL" dirty="0" err="1"/>
              <a:t>linkage</a:t>
            </a:r>
            <a:r>
              <a:rPr lang="nl-NL" dirty="0"/>
              <a:t> disequilibrium</a:t>
            </a:r>
          </a:p>
          <a:p>
            <a:pPr lvl="1"/>
            <a:r>
              <a:rPr lang="nl-NL" dirty="0" err="1"/>
              <a:t>Explain</a:t>
            </a:r>
            <a:r>
              <a:rPr lang="nl-NL" dirty="0"/>
              <a:t> the </a:t>
            </a:r>
            <a:r>
              <a:rPr lang="nl-NL" dirty="0" err="1"/>
              <a:t>difference</a:t>
            </a:r>
            <a:r>
              <a:rPr lang="nl-NL" dirty="0"/>
              <a:t> </a:t>
            </a:r>
            <a:r>
              <a:rPr lang="nl-NL" dirty="0" err="1"/>
              <a:t>between</a:t>
            </a:r>
            <a:r>
              <a:rPr lang="nl-NL" dirty="0"/>
              <a:t> D’ </a:t>
            </a:r>
            <a:r>
              <a:rPr lang="nl-NL" dirty="0" err="1"/>
              <a:t>and</a:t>
            </a:r>
            <a:r>
              <a:rPr lang="nl-NL" dirty="0"/>
              <a:t> R</a:t>
            </a:r>
            <a:r>
              <a:rPr lang="nl-NL" baseline="30000" dirty="0"/>
              <a:t>2</a:t>
            </a:r>
          </a:p>
          <a:p>
            <a:pPr lvl="1"/>
            <a:r>
              <a:rPr lang="nl-NL" dirty="0"/>
              <a:t>Understand the </a:t>
            </a:r>
            <a:r>
              <a:rPr lang="nl-NL" dirty="0" err="1"/>
              <a:t>principle</a:t>
            </a:r>
            <a:r>
              <a:rPr lang="nl-NL" dirty="0"/>
              <a:t> of </a:t>
            </a:r>
            <a:r>
              <a:rPr lang="nl-NL" dirty="0" err="1"/>
              <a:t>genetic</a:t>
            </a:r>
            <a:r>
              <a:rPr lang="nl-NL" dirty="0"/>
              <a:t> </a:t>
            </a:r>
            <a:r>
              <a:rPr lang="nl-NL" dirty="0" err="1"/>
              <a:t>imputation</a:t>
            </a:r>
            <a:endParaRPr lang="nl-NL" dirty="0"/>
          </a:p>
        </p:txBody>
      </p:sp>
    </p:spTree>
    <p:extLst>
      <p:ext uri="{BB962C8B-B14F-4D97-AF65-F5344CB8AC3E}">
        <p14:creationId xmlns:p14="http://schemas.microsoft.com/office/powerpoint/2010/main" val="901773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LL_tech_Bead_Arr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39837" y="869289"/>
            <a:ext cx="2586038" cy="258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el 1"/>
          <p:cNvSpPr>
            <a:spLocks noGrp="1"/>
          </p:cNvSpPr>
          <p:nvPr>
            <p:ph type="title"/>
          </p:nvPr>
        </p:nvSpPr>
        <p:spPr/>
        <p:txBody>
          <a:bodyPr/>
          <a:lstStyle/>
          <a:p>
            <a:r>
              <a:rPr lang="nl-NL" dirty="0" err="1"/>
              <a:t>Genotyping</a:t>
            </a:r>
            <a:r>
              <a:rPr lang="nl-NL" dirty="0"/>
              <a:t> </a:t>
            </a:r>
            <a:r>
              <a:rPr lang="nl-NL" dirty="0" err="1"/>
              <a:t>technology</a:t>
            </a:r>
            <a:endParaRPr lang="nl-NL" dirty="0"/>
          </a:p>
        </p:txBody>
      </p:sp>
      <p:sp>
        <p:nvSpPr>
          <p:cNvPr id="3" name="Tijdelijke aanduiding voor inhoud 2"/>
          <p:cNvSpPr>
            <a:spLocks noGrp="1"/>
          </p:cNvSpPr>
          <p:nvPr>
            <p:ph idx="1"/>
          </p:nvPr>
        </p:nvSpPr>
        <p:spPr/>
        <p:txBody>
          <a:bodyPr>
            <a:normAutofit/>
          </a:bodyPr>
          <a:lstStyle/>
          <a:p>
            <a:r>
              <a:rPr lang="en-US" dirty="0"/>
              <a:t>Illumina Human </a:t>
            </a:r>
            <a:r>
              <a:rPr lang="en-US" dirty="0" err="1"/>
              <a:t>OmniExpress</a:t>
            </a:r>
            <a:r>
              <a:rPr lang="en-US" dirty="0"/>
              <a:t> </a:t>
            </a:r>
          </a:p>
          <a:p>
            <a:pPr lvl="1"/>
            <a:r>
              <a:rPr lang="en-US" dirty="0"/>
              <a:t>~700k common SNPs</a:t>
            </a:r>
          </a:p>
          <a:p>
            <a:pPr lvl="1"/>
            <a:r>
              <a:rPr lang="en-US" dirty="0"/>
              <a:t>Copy Number Variations (CNV)</a:t>
            </a:r>
          </a:p>
          <a:p>
            <a:pPr lvl="1"/>
            <a:r>
              <a:rPr lang="en-US" dirty="0"/>
              <a:t>Very high data quality (call rate 99.84%)</a:t>
            </a:r>
          </a:p>
          <a:p>
            <a:pPr lvl="1"/>
            <a:r>
              <a:rPr lang="en-US" dirty="0"/>
              <a:t>Reasonable throughput (12 samples per chip)</a:t>
            </a:r>
          </a:p>
          <a:p>
            <a:pPr lvl="1"/>
            <a:r>
              <a:rPr lang="en-US" dirty="0"/>
              <a:t>Cost ~€ 200-300 per sample all in</a:t>
            </a:r>
          </a:p>
          <a:p>
            <a:r>
              <a:rPr lang="en-US" dirty="0"/>
              <a:t>Other Illumina chips up to 2.5M SNPs</a:t>
            </a:r>
          </a:p>
        </p:txBody>
      </p:sp>
      <p:pic>
        <p:nvPicPr>
          <p:cNvPr id="5" name="Picture 4" descr="BeadChi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1930" y="5306732"/>
            <a:ext cx="13462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0265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fbeeldingsresultaat voor illumina infinium">
            <a:extLst>
              <a:ext uri="{FF2B5EF4-FFF2-40B4-BE49-F238E27FC236}">
                <a16:creationId xmlns:a16="http://schemas.microsoft.com/office/drawing/2014/main" id="{717238CD-8178-4DBA-8AC6-F2296A09A36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0" y="952501"/>
            <a:ext cx="9155818" cy="590898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A29AA32-AB69-41A5-A082-9644C9500EF3}"/>
              </a:ext>
            </a:extLst>
          </p:cNvPr>
          <p:cNvSpPr>
            <a:spLocks noGrp="1"/>
          </p:cNvSpPr>
          <p:nvPr>
            <p:ph type="title"/>
          </p:nvPr>
        </p:nvSpPr>
        <p:spPr/>
        <p:txBody>
          <a:bodyPr/>
          <a:lstStyle/>
          <a:p>
            <a:r>
              <a:rPr lang="nl-NL" sz="3200" dirty="0" err="1"/>
              <a:t>Genetic</a:t>
            </a:r>
            <a:r>
              <a:rPr lang="nl-NL" sz="3200" dirty="0"/>
              <a:t> </a:t>
            </a:r>
            <a:r>
              <a:rPr lang="nl-NL" sz="3200" dirty="0" err="1"/>
              <a:t>variation</a:t>
            </a:r>
            <a:r>
              <a:rPr lang="nl-NL" sz="3200" dirty="0"/>
              <a:t>: </a:t>
            </a:r>
            <a:r>
              <a:rPr lang="nl-NL" sz="3200" dirty="0" err="1"/>
              <a:t>Genotyping</a:t>
            </a:r>
            <a:br>
              <a:rPr lang="nl-NL" sz="3200" dirty="0"/>
            </a:br>
            <a:r>
              <a:rPr lang="nl-NL" sz="3200" dirty="0" err="1"/>
              <a:t>Illumina</a:t>
            </a:r>
            <a:r>
              <a:rPr lang="nl-NL" sz="3200" dirty="0"/>
              <a:t> </a:t>
            </a:r>
            <a:r>
              <a:rPr lang="nl-NL" sz="3200" dirty="0" err="1"/>
              <a:t>Infinium</a:t>
            </a:r>
            <a:r>
              <a:rPr lang="nl-NL" sz="3200" dirty="0"/>
              <a:t> </a:t>
            </a:r>
            <a:r>
              <a:rPr lang="nl-NL" sz="3200" dirty="0" err="1"/>
              <a:t>Beadchip</a:t>
            </a:r>
            <a:r>
              <a:rPr lang="nl-NL" sz="3200" dirty="0"/>
              <a:t> </a:t>
            </a:r>
            <a:r>
              <a:rPr lang="nl-NL" sz="3200" dirty="0" err="1"/>
              <a:t>technology</a:t>
            </a:r>
            <a:endParaRPr lang="nl-NL" sz="3200" dirty="0"/>
          </a:p>
        </p:txBody>
      </p:sp>
    </p:spTree>
    <p:extLst>
      <p:ext uri="{BB962C8B-B14F-4D97-AF65-F5344CB8AC3E}">
        <p14:creationId xmlns:p14="http://schemas.microsoft.com/office/powerpoint/2010/main" val="39979719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0EE24F-891D-4FC6-8BAE-DB558E8811BD}"/>
              </a:ext>
            </a:extLst>
          </p:cNvPr>
          <p:cNvSpPr>
            <a:spLocks noGrp="1"/>
          </p:cNvSpPr>
          <p:nvPr>
            <p:ph type="title"/>
          </p:nvPr>
        </p:nvSpPr>
        <p:spPr/>
        <p:txBody>
          <a:bodyPr/>
          <a:lstStyle/>
          <a:p>
            <a:r>
              <a:rPr lang="en-US" sz="3200" dirty="0"/>
              <a:t>Genetic variation: Genotyping </a:t>
            </a:r>
            <a:br>
              <a:rPr lang="en-US" sz="3200" dirty="0"/>
            </a:br>
            <a:r>
              <a:rPr lang="en-US" sz="3200" dirty="0"/>
              <a:t>Illumina Infinium </a:t>
            </a:r>
            <a:r>
              <a:rPr lang="en-US" sz="3200" dirty="0" err="1"/>
              <a:t>Beadchip</a:t>
            </a:r>
            <a:r>
              <a:rPr lang="en-US" sz="3200" dirty="0"/>
              <a:t> technology</a:t>
            </a:r>
            <a:endParaRPr lang="nl-NL" sz="3200" dirty="0"/>
          </a:p>
        </p:txBody>
      </p:sp>
      <p:pic>
        <p:nvPicPr>
          <p:cNvPr id="5" name="Picture 4">
            <a:extLst>
              <a:ext uri="{FF2B5EF4-FFF2-40B4-BE49-F238E27FC236}">
                <a16:creationId xmlns:a16="http://schemas.microsoft.com/office/drawing/2014/main" id="{240CDD5A-6306-41C4-90C0-D4AEC3E5614A}"/>
              </a:ext>
            </a:extLst>
          </p:cNvPr>
          <p:cNvPicPr>
            <a:picLocks noChangeAspect="1"/>
          </p:cNvPicPr>
          <p:nvPr/>
        </p:nvPicPr>
        <p:blipFill rotWithShape="1">
          <a:blip r:embed="rId2"/>
          <a:srcRect l="43630" t="23467" r="9629" b="17867"/>
          <a:stretch/>
        </p:blipFill>
        <p:spPr>
          <a:xfrm>
            <a:off x="4713982" y="1784539"/>
            <a:ext cx="3154040" cy="2474247"/>
          </a:xfrm>
          <a:prstGeom prst="rect">
            <a:avLst/>
          </a:prstGeom>
        </p:spPr>
      </p:pic>
      <p:pic>
        <p:nvPicPr>
          <p:cNvPr id="6" name="Picture 4" descr="Gerelateerde afbeelding">
            <a:extLst>
              <a:ext uri="{FF2B5EF4-FFF2-40B4-BE49-F238E27FC236}">
                <a16:creationId xmlns:a16="http://schemas.microsoft.com/office/drawing/2014/main" id="{E3FC6B56-6F41-4748-943E-DD25BFC98E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7430" y="4518521"/>
            <a:ext cx="2143125" cy="2143125"/>
          </a:xfrm>
          <a:prstGeom prst="roundRect">
            <a:avLst/>
          </a:prstGeom>
          <a:noFill/>
          <a:extLst>
            <a:ext uri="{909E8E84-426E-40DD-AFC4-6F175D3DCCD1}">
              <a14:hiddenFill xmlns:a14="http://schemas.microsoft.com/office/drawing/2010/main">
                <a:solidFill>
                  <a:srgbClr val="FFFFFF"/>
                </a:solidFill>
              </a14:hiddenFill>
            </a:ext>
          </a:extLst>
        </p:spPr>
      </p:pic>
      <p:pic>
        <p:nvPicPr>
          <p:cNvPr id="7" name="Picture 6" descr="Multi-sample Array Formats">
            <a:extLst>
              <a:ext uri="{FF2B5EF4-FFF2-40B4-BE49-F238E27FC236}">
                <a16:creationId xmlns:a16="http://schemas.microsoft.com/office/drawing/2014/main" id="{15A34976-14B4-45C2-AA61-869425F59B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52" r="38087"/>
          <a:stretch/>
        </p:blipFill>
        <p:spPr bwMode="auto">
          <a:xfrm>
            <a:off x="2371206" y="1619885"/>
            <a:ext cx="2520243" cy="504176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https://assets.illumina.com/content/dam/illumina-marketing/images/science/global-screening-array.jpg">
            <a:extLst>
              <a:ext uri="{FF2B5EF4-FFF2-40B4-BE49-F238E27FC236}">
                <a16:creationId xmlns:a16="http://schemas.microsoft.com/office/drawing/2014/main" id="{778FB7CA-EFED-4347-A172-9DAD1E84589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8156" r="38870"/>
          <a:stretch/>
        </p:blipFill>
        <p:spPr bwMode="auto">
          <a:xfrm>
            <a:off x="1485911" y="1337658"/>
            <a:ext cx="885294" cy="248697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9894DA8-B7A6-420A-AA4B-4F85C28E9906}"/>
              </a:ext>
            </a:extLst>
          </p:cNvPr>
          <p:cNvPicPr>
            <a:picLocks noChangeAspect="1"/>
          </p:cNvPicPr>
          <p:nvPr/>
        </p:nvPicPr>
        <p:blipFill rotWithShape="1">
          <a:blip r:embed="rId6"/>
          <a:srcRect l="73094" t="10548" r="1333" b="45245"/>
          <a:stretch/>
        </p:blipFill>
        <p:spPr>
          <a:xfrm>
            <a:off x="7753366" y="3036248"/>
            <a:ext cx="2914635" cy="3149126"/>
          </a:xfrm>
          <a:prstGeom prst="rect">
            <a:avLst/>
          </a:prstGeom>
        </p:spPr>
      </p:pic>
      <p:pic>
        <p:nvPicPr>
          <p:cNvPr id="10" name="Picture 9">
            <a:extLst>
              <a:ext uri="{FF2B5EF4-FFF2-40B4-BE49-F238E27FC236}">
                <a16:creationId xmlns:a16="http://schemas.microsoft.com/office/drawing/2014/main" id="{775FB937-BC52-4CD6-A3B2-FD4DD799F479}"/>
              </a:ext>
            </a:extLst>
          </p:cNvPr>
          <p:cNvPicPr>
            <a:picLocks noChangeAspect="1"/>
          </p:cNvPicPr>
          <p:nvPr/>
        </p:nvPicPr>
        <p:blipFill rotWithShape="1">
          <a:blip r:embed="rId6"/>
          <a:srcRect l="45200" t="67437" r="29482" b="12970"/>
          <a:stretch/>
        </p:blipFill>
        <p:spPr>
          <a:xfrm>
            <a:off x="7753366" y="1627037"/>
            <a:ext cx="2914635" cy="1409767"/>
          </a:xfrm>
          <a:prstGeom prst="rect">
            <a:avLst/>
          </a:prstGeom>
        </p:spPr>
      </p:pic>
    </p:spTree>
    <p:extLst>
      <p:ext uri="{BB962C8B-B14F-4D97-AF65-F5344CB8AC3E}">
        <p14:creationId xmlns:p14="http://schemas.microsoft.com/office/powerpoint/2010/main" val="40372983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4929-0D44-4AC6-808D-970922CFA81F}"/>
              </a:ext>
            </a:extLst>
          </p:cNvPr>
          <p:cNvSpPr>
            <a:spLocks noGrp="1"/>
          </p:cNvSpPr>
          <p:nvPr>
            <p:ph type="title"/>
          </p:nvPr>
        </p:nvSpPr>
        <p:spPr/>
        <p:txBody>
          <a:bodyPr/>
          <a:lstStyle/>
          <a:p>
            <a:r>
              <a:rPr lang="nl-NL" sz="3200" dirty="0" err="1"/>
              <a:t>Genetic</a:t>
            </a:r>
            <a:r>
              <a:rPr lang="nl-NL" sz="3200" dirty="0"/>
              <a:t> </a:t>
            </a:r>
            <a:r>
              <a:rPr lang="nl-NL" sz="3200" dirty="0" err="1"/>
              <a:t>variation</a:t>
            </a:r>
            <a:r>
              <a:rPr lang="nl-NL" sz="3200" dirty="0"/>
              <a:t>: </a:t>
            </a:r>
            <a:r>
              <a:rPr lang="nl-NL" sz="3200" dirty="0" err="1"/>
              <a:t>Genotyping</a:t>
            </a:r>
            <a:r>
              <a:rPr lang="nl-NL" sz="3200" dirty="0"/>
              <a:t> </a:t>
            </a:r>
            <a:br>
              <a:rPr lang="nl-NL" sz="3200" dirty="0"/>
            </a:br>
            <a:r>
              <a:rPr lang="nl-NL" sz="3200" dirty="0" err="1"/>
              <a:t>Illumina</a:t>
            </a:r>
            <a:r>
              <a:rPr lang="nl-NL" sz="3200" dirty="0"/>
              <a:t> </a:t>
            </a:r>
            <a:r>
              <a:rPr lang="nl-NL" sz="3200" dirty="0" err="1"/>
              <a:t>Infinium</a:t>
            </a:r>
            <a:r>
              <a:rPr lang="nl-NL" sz="3200" dirty="0"/>
              <a:t> </a:t>
            </a:r>
            <a:r>
              <a:rPr lang="nl-NL" sz="3200" dirty="0" err="1"/>
              <a:t>Beadchip</a:t>
            </a:r>
            <a:r>
              <a:rPr lang="nl-NL" sz="3200" dirty="0"/>
              <a:t> </a:t>
            </a:r>
            <a:r>
              <a:rPr lang="nl-NL" sz="3200" dirty="0" err="1"/>
              <a:t>technology</a:t>
            </a:r>
            <a:endParaRPr lang="nl-NL" sz="3200" dirty="0"/>
          </a:p>
        </p:txBody>
      </p:sp>
      <p:pic>
        <p:nvPicPr>
          <p:cNvPr id="3" name="Content Placeholder 6">
            <a:extLst>
              <a:ext uri="{FF2B5EF4-FFF2-40B4-BE49-F238E27FC236}">
                <a16:creationId xmlns:a16="http://schemas.microsoft.com/office/drawing/2014/main" id="{2C352066-177B-4D7B-8B85-AB99DD157BDC}"/>
              </a:ext>
            </a:extLst>
          </p:cNvPr>
          <p:cNvPicPr>
            <a:picLocks noChangeAspect="1"/>
          </p:cNvPicPr>
          <p:nvPr/>
        </p:nvPicPr>
        <p:blipFill rotWithShape="1">
          <a:blip r:embed="rId2"/>
          <a:srcRect l="21871" t="21590" r="35630" b="33362"/>
          <a:stretch/>
        </p:blipFill>
        <p:spPr>
          <a:xfrm>
            <a:off x="1531548" y="1574800"/>
            <a:ext cx="3364303" cy="2228850"/>
          </a:xfrm>
          <a:prstGeom prst="rect">
            <a:avLst/>
          </a:prstGeom>
        </p:spPr>
      </p:pic>
      <p:pic>
        <p:nvPicPr>
          <p:cNvPr id="4" name="Picture 3">
            <a:extLst>
              <a:ext uri="{FF2B5EF4-FFF2-40B4-BE49-F238E27FC236}">
                <a16:creationId xmlns:a16="http://schemas.microsoft.com/office/drawing/2014/main" id="{914EC643-67DB-4D55-8F18-4C815F35C4D9}"/>
              </a:ext>
            </a:extLst>
          </p:cNvPr>
          <p:cNvPicPr>
            <a:picLocks noChangeAspect="1"/>
          </p:cNvPicPr>
          <p:nvPr/>
        </p:nvPicPr>
        <p:blipFill rotWithShape="1">
          <a:blip r:embed="rId3"/>
          <a:srcRect l="7562" t="16605" r="37577" b="26296"/>
          <a:stretch/>
        </p:blipFill>
        <p:spPr>
          <a:xfrm>
            <a:off x="4919001" y="1778001"/>
            <a:ext cx="2949312" cy="1918506"/>
          </a:xfrm>
          <a:prstGeom prst="rect">
            <a:avLst/>
          </a:prstGeom>
        </p:spPr>
      </p:pic>
      <p:pic>
        <p:nvPicPr>
          <p:cNvPr id="5" name="Picture 4">
            <a:extLst>
              <a:ext uri="{FF2B5EF4-FFF2-40B4-BE49-F238E27FC236}">
                <a16:creationId xmlns:a16="http://schemas.microsoft.com/office/drawing/2014/main" id="{8032552F-4398-43AD-99FB-00ED71FB89AA}"/>
              </a:ext>
            </a:extLst>
          </p:cNvPr>
          <p:cNvPicPr>
            <a:picLocks noChangeAspect="1"/>
          </p:cNvPicPr>
          <p:nvPr/>
        </p:nvPicPr>
        <p:blipFill>
          <a:blip r:embed="rId4"/>
          <a:stretch>
            <a:fillRect/>
          </a:stretch>
        </p:blipFill>
        <p:spPr>
          <a:xfrm>
            <a:off x="3579364" y="3803650"/>
            <a:ext cx="4170681" cy="2606675"/>
          </a:xfrm>
          <a:prstGeom prst="rect">
            <a:avLst/>
          </a:prstGeom>
        </p:spPr>
      </p:pic>
      <p:pic>
        <p:nvPicPr>
          <p:cNvPr id="6" name="Content Placeholder 6">
            <a:extLst>
              <a:ext uri="{FF2B5EF4-FFF2-40B4-BE49-F238E27FC236}">
                <a16:creationId xmlns:a16="http://schemas.microsoft.com/office/drawing/2014/main" id="{CB7FCAA6-CC24-4021-B0CB-B2FD8841D613}"/>
              </a:ext>
            </a:extLst>
          </p:cNvPr>
          <p:cNvPicPr>
            <a:picLocks noChangeAspect="1"/>
          </p:cNvPicPr>
          <p:nvPr/>
        </p:nvPicPr>
        <p:blipFill rotWithShape="1">
          <a:blip r:embed="rId5"/>
          <a:srcRect l="18897" t="9521" r="44660" b="18912"/>
          <a:stretch/>
        </p:blipFill>
        <p:spPr bwMode="auto">
          <a:xfrm>
            <a:off x="7890802" y="1599493"/>
            <a:ext cx="2622550" cy="3218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pic>
      <p:pic>
        <p:nvPicPr>
          <p:cNvPr id="7" name="Picture 6" descr="https://assets.illumina.com/content/dam/illumina-marketing/images/science/global-screening-array.jpg">
            <a:extLst>
              <a:ext uri="{FF2B5EF4-FFF2-40B4-BE49-F238E27FC236}">
                <a16:creationId xmlns:a16="http://schemas.microsoft.com/office/drawing/2014/main" id="{241788BC-6D1E-4076-814F-254251C3FBF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8156" r="38870"/>
          <a:stretch/>
        </p:blipFill>
        <p:spPr bwMode="auto">
          <a:xfrm rot="16200000">
            <a:off x="2170965" y="3892365"/>
            <a:ext cx="730248" cy="205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3879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a:picLocks noChangeAspect="1"/>
          </p:cNvPicPr>
          <p:nvPr/>
        </p:nvPicPr>
        <p:blipFill>
          <a:blip r:embed="rId2"/>
          <a:stretch>
            <a:fillRect/>
          </a:stretch>
        </p:blipFill>
        <p:spPr>
          <a:xfrm>
            <a:off x="4866169" y="3666421"/>
            <a:ext cx="5862838" cy="3186325"/>
          </a:xfrm>
          <a:prstGeom prst="rect">
            <a:avLst/>
          </a:prstGeom>
        </p:spPr>
      </p:pic>
      <p:sp>
        <p:nvSpPr>
          <p:cNvPr id="2" name="Titel 1"/>
          <p:cNvSpPr>
            <a:spLocks noGrp="1"/>
          </p:cNvSpPr>
          <p:nvPr>
            <p:ph type="title"/>
          </p:nvPr>
        </p:nvSpPr>
        <p:spPr/>
        <p:txBody>
          <a:bodyPr/>
          <a:lstStyle/>
          <a:p>
            <a:r>
              <a:rPr lang="nl-NL" dirty="0"/>
              <a:t>Indirect approach of </a:t>
            </a:r>
            <a:r>
              <a:rPr lang="nl-NL" dirty="0" err="1"/>
              <a:t>association</a:t>
            </a:r>
            <a:endParaRPr lang="nl-NL" dirty="0"/>
          </a:p>
        </p:txBody>
      </p:sp>
      <p:sp>
        <p:nvSpPr>
          <p:cNvPr id="3" name="Tijdelijke aanduiding voor inhoud 2"/>
          <p:cNvSpPr>
            <a:spLocks noGrp="1"/>
          </p:cNvSpPr>
          <p:nvPr>
            <p:ph idx="1"/>
          </p:nvPr>
        </p:nvSpPr>
        <p:spPr/>
        <p:txBody>
          <a:bodyPr>
            <a:normAutofit/>
          </a:bodyPr>
          <a:lstStyle/>
          <a:p>
            <a:r>
              <a:rPr lang="en-US" dirty="0"/>
              <a:t>Test all common genetic variation…</a:t>
            </a:r>
          </a:p>
          <a:p>
            <a:r>
              <a:rPr lang="en-US" dirty="0"/>
              <a:t> …by genotyping a small subset of SNPs only (efficient!)</a:t>
            </a:r>
          </a:p>
          <a:p>
            <a:r>
              <a:rPr lang="en-US" dirty="0"/>
              <a:t>Exploit ‘linkage disequilibrium’</a:t>
            </a:r>
          </a:p>
          <a:p>
            <a:pPr marL="0" indent="0">
              <a:buNone/>
            </a:pPr>
            <a:endParaRPr lang="en-US" dirty="0"/>
          </a:p>
        </p:txBody>
      </p:sp>
    </p:spTree>
    <p:extLst>
      <p:ext uri="{BB962C8B-B14F-4D97-AF65-F5344CB8AC3E}">
        <p14:creationId xmlns:p14="http://schemas.microsoft.com/office/powerpoint/2010/main" val="1597812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a:picLocks noChangeAspect="1"/>
          </p:cNvPicPr>
          <p:nvPr/>
        </p:nvPicPr>
        <p:blipFill>
          <a:blip r:embed="rId2"/>
          <a:stretch>
            <a:fillRect/>
          </a:stretch>
        </p:blipFill>
        <p:spPr>
          <a:xfrm rot="16200000">
            <a:off x="6127811" y="2323760"/>
            <a:ext cx="5862838" cy="3186325"/>
          </a:xfrm>
          <a:prstGeom prst="rect">
            <a:avLst/>
          </a:prstGeom>
        </p:spPr>
      </p:pic>
      <p:sp>
        <p:nvSpPr>
          <p:cNvPr id="2" name="Titel 1"/>
          <p:cNvSpPr>
            <a:spLocks noGrp="1"/>
          </p:cNvSpPr>
          <p:nvPr>
            <p:ph type="title"/>
          </p:nvPr>
        </p:nvSpPr>
        <p:spPr/>
        <p:txBody>
          <a:bodyPr/>
          <a:lstStyle/>
          <a:p>
            <a:r>
              <a:rPr lang="nl-NL" dirty="0"/>
              <a:t>Indirect approach of </a:t>
            </a:r>
            <a:r>
              <a:rPr lang="nl-NL" dirty="0" err="1"/>
              <a:t>association</a:t>
            </a:r>
            <a:endParaRPr lang="nl-NL" dirty="0"/>
          </a:p>
        </p:txBody>
      </p:sp>
      <p:sp>
        <p:nvSpPr>
          <p:cNvPr id="3" name="Tijdelijke aanduiding voor inhoud 2"/>
          <p:cNvSpPr>
            <a:spLocks noGrp="1"/>
          </p:cNvSpPr>
          <p:nvPr>
            <p:ph idx="1"/>
          </p:nvPr>
        </p:nvSpPr>
        <p:spPr/>
        <p:txBody>
          <a:bodyPr>
            <a:normAutofit fontScale="70000" lnSpcReduction="20000"/>
          </a:bodyPr>
          <a:lstStyle/>
          <a:p>
            <a:r>
              <a:rPr lang="en-US" dirty="0"/>
              <a:t>Two SNPs</a:t>
            </a:r>
          </a:p>
          <a:p>
            <a:pPr marL="514350" indent="-514350">
              <a:buFont typeface="+mj-lt"/>
              <a:buAutoNum type="arabicPeriod"/>
            </a:pPr>
            <a:r>
              <a:rPr lang="en-US" dirty="0"/>
              <a:t> A/G with MAF=0.40</a:t>
            </a:r>
          </a:p>
          <a:p>
            <a:pPr marL="514350" indent="-514350">
              <a:buFont typeface="+mj-lt"/>
              <a:buAutoNum type="arabicPeriod"/>
            </a:pPr>
            <a:r>
              <a:rPr lang="en-US" dirty="0"/>
              <a:t> C/T with MAF=0.20</a:t>
            </a:r>
          </a:p>
          <a:p>
            <a:endParaRPr lang="en-US" dirty="0"/>
          </a:p>
          <a:p>
            <a:r>
              <a:rPr lang="en-US" dirty="0"/>
              <a:t>Expectation combinations</a:t>
            </a:r>
          </a:p>
          <a:p>
            <a:pPr marL="514350" indent="-514350">
              <a:buFont typeface="+mj-lt"/>
              <a:buAutoNum type="arabicPeriod"/>
            </a:pPr>
            <a:r>
              <a:rPr lang="en-US" dirty="0"/>
              <a:t> A-C: 0.60x0.80=0.48</a:t>
            </a:r>
          </a:p>
          <a:p>
            <a:pPr marL="514350" indent="-514350">
              <a:buFont typeface="+mj-lt"/>
              <a:buAutoNum type="arabicPeriod"/>
            </a:pPr>
            <a:r>
              <a:rPr lang="en-US" dirty="0"/>
              <a:t> A-T: 0.60x0.20=0.12</a:t>
            </a:r>
          </a:p>
          <a:p>
            <a:pPr marL="514350" indent="-514350">
              <a:buFont typeface="+mj-lt"/>
              <a:buAutoNum type="arabicPeriod"/>
            </a:pPr>
            <a:r>
              <a:rPr lang="en-US" dirty="0"/>
              <a:t> G-C: 0.40x0.80=0.32</a:t>
            </a:r>
          </a:p>
          <a:p>
            <a:pPr marL="514350" indent="-514350">
              <a:buFont typeface="+mj-lt"/>
              <a:buAutoNum type="arabicPeriod"/>
            </a:pPr>
            <a:r>
              <a:rPr lang="en-US" dirty="0"/>
              <a:t> G-T: 0.40x0.20=0.08</a:t>
            </a:r>
          </a:p>
          <a:p>
            <a:pPr marL="0" indent="0">
              <a:buNone/>
            </a:pPr>
            <a:r>
              <a:rPr lang="en-US" dirty="0"/>
              <a:t> </a:t>
            </a:r>
          </a:p>
          <a:p>
            <a:r>
              <a:rPr lang="en-US" dirty="0"/>
              <a:t>Frequently this does not hold for close by SNPs:</a:t>
            </a:r>
          </a:p>
          <a:p>
            <a:pPr marL="0" indent="0">
              <a:buNone/>
            </a:pPr>
            <a:r>
              <a:rPr lang="en-US" dirty="0">
                <a:solidFill>
                  <a:schemeClr val="accent1">
                    <a:lumMod val="50000"/>
                  </a:schemeClr>
                </a:solidFill>
              </a:rPr>
              <a:t>→ </a:t>
            </a:r>
            <a:r>
              <a:rPr lang="en-US" i="1" dirty="0">
                <a:solidFill>
                  <a:schemeClr val="accent1">
                    <a:lumMod val="50000"/>
                  </a:schemeClr>
                </a:solidFill>
              </a:rPr>
              <a:t>DIS</a:t>
            </a:r>
            <a:r>
              <a:rPr lang="en-US" dirty="0">
                <a:solidFill>
                  <a:schemeClr val="accent1">
                    <a:lumMod val="50000"/>
                  </a:schemeClr>
                </a:solidFill>
              </a:rPr>
              <a:t>EQUILIBRIUM</a:t>
            </a:r>
          </a:p>
        </p:txBody>
      </p:sp>
    </p:spTree>
    <p:extLst>
      <p:ext uri="{BB962C8B-B14F-4D97-AF65-F5344CB8AC3E}">
        <p14:creationId xmlns:p14="http://schemas.microsoft.com/office/powerpoint/2010/main" val="2650392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Indirect approach of </a:t>
            </a:r>
            <a:r>
              <a:rPr lang="nl-NL" dirty="0" err="1"/>
              <a:t>association</a:t>
            </a:r>
            <a:endParaRPr lang="nl-NL" dirty="0"/>
          </a:p>
        </p:txBody>
      </p:sp>
      <p:grpSp>
        <p:nvGrpSpPr>
          <p:cNvPr id="101" name="Groep 100"/>
          <p:cNvGrpSpPr/>
          <p:nvPr/>
        </p:nvGrpSpPr>
        <p:grpSpPr>
          <a:xfrm>
            <a:off x="2186809" y="1739900"/>
            <a:ext cx="6707187" cy="4565650"/>
            <a:chOff x="1271588" y="1739900"/>
            <a:chExt cx="6707187" cy="4565650"/>
          </a:xfrm>
        </p:grpSpPr>
        <p:sp>
          <p:nvSpPr>
            <p:cNvPr id="7" name="Text Box 4"/>
            <p:cNvSpPr txBox="1">
              <a:spLocks noChangeArrowheads="1"/>
            </p:cNvSpPr>
            <p:nvPr/>
          </p:nvSpPr>
          <p:spPr bwMode="auto">
            <a:xfrm>
              <a:off x="2616200" y="1739900"/>
              <a:ext cx="444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en-US">
                  <a:solidFill>
                    <a:srgbClr val="800000"/>
                  </a:solidFill>
                </a:rPr>
                <a:t>Exploit linkage disequilibrium</a:t>
              </a:r>
            </a:p>
          </p:txBody>
        </p:sp>
        <p:grpSp>
          <p:nvGrpSpPr>
            <p:cNvPr id="8" name="Group 5"/>
            <p:cNvGrpSpPr>
              <a:grpSpLocks/>
            </p:cNvGrpSpPr>
            <p:nvPr/>
          </p:nvGrpSpPr>
          <p:grpSpPr bwMode="auto">
            <a:xfrm>
              <a:off x="2409825" y="2398713"/>
              <a:ext cx="1117600" cy="411162"/>
              <a:chOff x="1386" y="1871"/>
              <a:chExt cx="704" cy="259"/>
            </a:xfrm>
          </p:grpSpPr>
          <p:sp>
            <p:nvSpPr>
              <p:cNvPr id="95" name="Line 6"/>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6" name="AutoShape 7"/>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97" name="Line 8"/>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8" name="Line 9"/>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9" name="Text Box 10"/>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00" name="Text Box 11"/>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9" name="Group 12"/>
            <p:cNvGrpSpPr>
              <a:grpSpLocks/>
            </p:cNvGrpSpPr>
            <p:nvPr/>
          </p:nvGrpSpPr>
          <p:grpSpPr bwMode="auto">
            <a:xfrm>
              <a:off x="2454275" y="2995613"/>
              <a:ext cx="1117600" cy="411162"/>
              <a:chOff x="1386" y="1871"/>
              <a:chExt cx="704" cy="259"/>
            </a:xfrm>
          </p:grpSpPr>
          <p:sp>
            <p:nvSpPr>
              <p:cNvPr id="89" name="Line 13"/>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0" name="AutoShape 14"/>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91" name="Line 15"/>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2" name="Line 16"/>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3" name="Text Box 17"/>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94" name="Text Box 18"/>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 name="Group 19"/>
            <p:cNvGrpSpPr>
              <a:grpSpLocks/>
            </p:cNvGrpSpPr>
            <p:nvPr/>
          </p:nvGrpSpPr>
          <p:grpSpPr bwMode="auto">
            <a:xfrm>
              <a:off x="3787775" y="3001963"/>
              <a:ext cx="1117600" cy="411162"/>
              <a:chOff x="1386" y="1871"/>
              <a:chExt cx="704" cy="259"/>
            </a:xfrm>
          </p:grpSpPr>
          <p:sp>
            <p:nvSpPr>
              <p:cNvPr id="83" name="Line 20"/>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4" name="AutoShape 21"/>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85" name="Line 22"/>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6" name="Line 23"/>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7" name="Text Box 24"/>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G</a:t>
                </a:r>
                <a:endParaRPr lang="en-US" sz="1600">
                  <a:solidFill>
                    <a:srgbClr val="800000"/>
                  </a:solidFill>
                </a:endParaRPr>
              </a:p>
            </p:txBody>
          </p:sp>
          <p:sp>
            <p:nvSpPr>
              <p:cNvPr id="88" name="Text Box 25"/>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1" name="Group 26"/>
            <p:cNvGrpSpPr>
              <a:grpSpLocks/>
            </p:cNvGrpSpPr>
            <p:nvPr/>
          </p:nvGrpSpPr>
          <p:grpSpPr bwMode="auto">
            <a:xfrm>
              <a:off x="2435225" y="3776663"/>
              <a:ext cx="1117600" cy="411162"/>
              <a:chOff x="1386" y="1871"/>
              <a:chExt cx="704" cy="259"/>
            </a:xfrm>
          </p:grpSpPr>
          <p:sp>
            <p:nvSpPr>
              <p:cNvPr id="77" name="Line 27"/>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8" name="AutoShape 28"/>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79" name="Line 29"/>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0" name="Line 30"/>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1" name="Text Box 31"/>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82" name="Text Box 32"/>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2" name="Group 33"/>
            <p:cNvGrpSpPr>
              <a:grpSpLocks/>
            </p:cNvGrpSpPr>
            <p:nvPr/>
          </p:nvGrpSpPr>
          <p:grpSpPr bwMode="auto">
            <a:xfrm>
              <a:off x="3787775" y="3783013"/>
              <a:ext cx="1117600" cy="411162"/>
              <a:chOff x="1386" y="1871"/>
              <a:chExt cx="704" cy="259"/>
            </a:xfrm>
          </p:grpSpPr>
          <p:sp>
            <p:nvSpPr>
              <p:cNvPr id="71" name="Line 34"/>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2" name="AutoShape 35"/>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73" name="Line 36"/>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4" name="Line 37"/>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5" name="Text Box 38"/>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76" name="Text Box 39"/>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3" name="Group 40"/>
            <p:cNvGrpSpPr>
              <a:grpSpLocks/>
            </p:cNvGrpSpPr>
            <p:nvPr/>
          </p:nvGrpSpPr>
          <p:grpSpPr bwMode="auto">
            <a:xfrm>
              <a:off x="5140325" y="3783013"/>
              <a:ext cx="1117600" cy="411162"/>
              <a:chOff x="1386" y="1871"/>
              <a:chExt cx="704" cy="259"/>
            </a:xfrm>
          </p:grpSpPr>
          <p:sp>
            <p:nvSpPr>
              <p:cNvPr id="65" name="Line 41"/>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6" name="AutoShape 42"/>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7" name="Line 43"/>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8" name="Line 44"/>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9" name="Text Box 45"/>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70" name="Text Box 46"/>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grpSp>
          <p:nvGrpSpPr>
            <p:cNvPr id="14" name="Group 47"/>
            <p:cNvGrpSpPr>
              <a:grpSpLocks/>
            </p:cNvGrpSpPr>
            <p:nvPr/>
          </p:nvGrpSpPr>
          <p:grpSpPr bwMode="auto">
            <a:xfrm>
              <a:off x="3613150" y="4449763"/>
              <a:ext cx="1117600" cy="411162"/>
              <a:chOff x="1386" y="1871"/>
              <a:chExt cx="704" cy="259"/>
            </a:xfrm>
          </p:grpSpPr>
          <p:sp>
            <p:nvSpPr>
              <p:cNvPr id="59" name="Line 48"/>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0" name="AutoShape 49"/>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1" name="Line 50"/>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2" name="Line 51"/>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3" name="Text Box 52"/>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64" name="Text Box 53"/>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5" name="Group 54"/>
            <p:cNvGrpSpPr>
              <a:grpSpLocks/>
            </p:cNvGrpSpPr>
            <p:nvPr/>
          </p:nvGrpSpPr>
          <p:grpSpPr bwMode="auto">
            <a:xfrm>
              <a:off x="3613150" y="5027613"/>
              <a:ext cx="1117600" cy="411162"/>
              <a:chOff x="1386" y="1871"/>
              <a:chExt cx="704" cy="259"/>
            </a:xfrm>
          </p:grpSpPr>
          <p:sp>
            <p:nvSpPr>
              <p:cNvPr id="53" name="Line 55"/>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4" name="AutoShape 56"/>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55" name="Line 57"/>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6" name="Line 58"/>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7" name="Text Box 59"/>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58" name="Text Box 60"/>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16" name="Group 61"/>
            <p:cNvGrpSpPr>
              <a:grpSpLocks/>
            </p:cNvGrpSpPr>
            <p:nvPr/>
          </p:nvGrpSpPr>
          <p:grpSpPr bwMode="auto">
            <a:xfrm>
              <a:off x="3971925" y="4867275"/>
              <a:ext cx="168275" cy="419100"/>
              <a:chOff x="2502" y="3060"/>
              <a:chExt cx="106" cy="264"/>
            </a:xfrm>
          </p:grpSpPr>
          <p:sp>
            <p:nvSpPr>
              <p:cNvPr id="51" name="Line 62"/>
              <p:cNvSpPr>
                <a:spLocks noChangeShapeType="1"/>
              </p:cNvSpPr>
              <p:nvPr/>
            </p:nvSpPr>
            <p:spPr bwMode="auto">
              <a:xfrm>
                <a:off x="2502"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2" name="Line 63"/>
              <p:cNvSpPr>
                <a:spLocks noChangeShapeType="1"/>
              </p:cNvSpPr>
              <p:nvPr/>
            </p:nvSpPr>
            <p:spPr bwMode="auto">
              <a:xfrm flipH="1">
                <a:off x="2506"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17" name="Text Box 64"/>
            <p:cNvSpPr txBox="1">
              <a:spLocks noChangeArrowheads="1"/>
            </p:cNvSpPr>
            <p:nvPr/>
          </p:nvSpPr>
          <p:spPr bwMode="auto">
            <a:xfrm>
              <a:off x="6470650" y="2693988"/>
              <a:ext cx="11414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t>Mutation 1</a:t>
              </a:r>
              <a:endParaRPr lang="en-US" sz="1600"/>
            </a:p>
          </p:txBody>
        </p:sp>
        <p:sp>
          <p:nvSpPr>
            <p:cNvPr id="18" name="Text Box 65"/>
            <p:cNvSpPr txBox="1">
              <a:spLocks noChangeArrowheads="1"/>
            </p:cNvSpPr>
            <p:nvPr/>
          </p:nvSpPr>
          <p:spPr bwMode="auto">
            <a:xfrm>
              <a:off x="6470650" y="3567113"/>
              <a:ext cx="11414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t>Mutation 2</a:t>
              </a:r>
              <a:endParaRPr lang="en-US" sz="1600"/>
            </a:p>
          </p:txBody>
        </p:sp>
        <p:sp>
          <p:nvSpPr>
            <p:cNvPr id="19" name="Text Box 66"/>
            <p:cNvSpPr txBox="1">
              <a:spLocks noChangeArrowheads="1"/>
            </p:cNvSpPr>
            <p:nvPr/>
          </p:nvSpPr>
          <p:spPr bwMode="auto">
            <a:xfrm>
              <a:off x="6470650" y="4840288"/>
              <a:ext cx="15081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t>Recombination</a:t>
              </a:r>
              <a:endParaRPr lang="en-US" sz="1600"/>
            </a:p>
          </p:txBody>
        </p:sp>
        <p:grpSp>
          <p:nvGrpSpPr>
            <p:cNvPr id="20" name="Group 67"/>
            <p:cNvGrpSpPr>
              <a:grpSpLocks/>
            </p:cNvGrpSpPr>
            <p:nvPr/>
          </p:nvGrpSpPr>
          <p:grpSpPr bwMode="auto">
            <a:xfrm>
              <a:off x="2435225" y="5888038"/>
              <a:ext cx="1117600" cy="411162"/>
              <a:chOff x="1386" y="1871"/>
              <a:chExt cx="704" cy="259"/>
            </a:xfrm>
          </p:grpSpPr>
          <p:sp>
            <p:nvSpPr>
              <p:cNvPr id="45" name="Line 68"/>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6" name="AutoShape 69"/>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47" name="Line 70"/>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8" name="Line 71"/>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9" name="Text Box 72"/>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50" name="Text Box 73"/>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1" name="Group 74"/>
            <p:cNvGrpSpPr>
              <a:grpSpLocks/>
            </p:cNvGrpSpPr>
            <p:nvPr/>
          </p:nvGrpSpPr>
          <p:grpSpPr bwMode="auto">
            <a:xfrm>
              <a:off x="3787775" y="5894388"/>
              <a:ext cx="1117600" cy="411162"/>
              <a:chOff x="1386" y="1871"/>
              <a:chExt cx="704" cy="259"/>
            </a:xfrm>
          </p:grpSpPr>
          <p:sp>
            <p:nvSpPr>
              <p:cNvPr id="39" name="Line 75"/>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0" name="AutoShape 76"/>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41" name="Line 77"/>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2" name="Line 78"/>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3" name="Text Box 79"/>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44" name="Text Box 80"/>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2" name="Group 81"/>
            <p:cNvGrpSpPr>
              <a:grpSpLocks/>
            </p:cNvGrpSpPr>
            <p:nvPr/>
          </p:nvGrpSpPr>
          <p:grpSpPr bwMode="auto">
            <a:xfrm>
              <a:off x="5140325" y="5894388"/>
              <a:ext cx="1117600" cy="411162"/>
              <a:chOff x="1386" y="1871"/>
              <a:chExt cx="704" cy="259"/>
            </a:xfrm>
          </p:grpSpPr>
          <p:sp>
            <p:nvSpPr>
              <p:cNvPr id="33" name="Line 82"/>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4" name="AutoShape 83"/>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35" name="Line 84"/>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6" name="Line 85"/>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7" name="Text Box 86"/>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38" name="Text Box 87"/>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23" name="Group 88"/>
            <p:cNvGrpSpPr>
              <a:grpSpLocks/>
            </p:cNvGrpSpPr>
            <p:nvPr/>
          </p:nvGrpSpPr>
          <p:grpSpPr bwMode="auto">
            <a:xfrm>
              <a:off x="6727825" y="5894388"/>
              <a:ext cx="1117600" cy="411162"/>
              <a:chOff x="1386" y="1871"/>
              <a:chExt cx="704" cy="259"/>
            </a:xfrm>
          </p:grpSpPr>
          <p:sp>
            <p:nvSpPr>
              <p:cNvPr id="27" name="Line 89"/>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 name="AutoShape 90"/>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9" name="Line 91"/>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0" name="Line 92"/>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1" name="Text Box 93"/>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A</a:t>
                </a:r>
                <a:endParaRPr lang="en-US" sz="1600">
                  <a:solidFill>
                    <a:srgbClr val="800000"/>
                  </a:solidFill>
                </a:endParaRPr>
              </a:p>
            </p:txBody>
          </p:sp>
          <p:sp>
            <p:nvSpPr>
              <p:cNvPr id="32" name="Text Box 94"/>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sp>
          <p:nvSpPr>
            <p:cNvPr id="24" name="Line 95"/>
            <p:cNvSpPr>
              <a:spLocks noChangeShapeType="1"/>
            </p:cNvSpPr>
            <p:nvPr/>
          </p:nvSpPr>
          <p:spPr bwMode="auto">
            <a:xfrm>
              <a:off x="1743075" y="2324100"/>
              <a:ext cx="0" cy="3952875"/>
            </a:xfrm>
            <a:prstGeom prst="line">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 name="Text Box 96"/>
            <p:cNvSpPr txBox="1">
              <a:spLocks noChangeArrowheads="1"/>
            </p:cNvSpPr>
            <p:nvPr/>
          </p:nvSpPr>
          <p:spPr bwMode="auto">
            <a:xfrm rot="16200000">
              <a:off x="1113631" y="3121820"/>
              <a:ext cx="6826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solidFill>
                    <a:srgbClr val="800000"/>
                  </a:solidFill>
                </a:rPr>
                <a:t>Time</a:t>
              </a:r>
              <a:endParaRPr lang="en-US" sz="1800">
                <a:solidFill>
                  <a:srgbClr val="800000"/>
                </a:solidFill>
              </a:endParaRPr>
            </a:p>
          </p:txBody>
        </p:sp>
      </p:grpSp>
    </p:spTree>
    <p:extLst>
      <p:ext uri="{BB962C8B-B14F-4D97-AF65-F5344CB8AC3E}">
        <p14:creationId xmlns:p14="http://schemas.microsoft.com/office/powerpoint/2010/main" val="1354197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Indirect approach of </a:t>
            </a:r>
            <a:r>
              <a:rPr lang="nl-NL" dirty="0" err="1"/>
              <a:t>association</a:t>
            </a:r>
            <a:endParaRPr lang="nl-NL" dirty="0"/>
          </a:p>
        </p:txBody>
      </p:sp>
      <p:grpSp>
        <p:nvGrpSpPr>
          <p:cNvPr id="102" name="Groep 101"/>
          <p:cNvGrpSpPr/>
          <p:nvPr/>
        </p:nvGrpSpPr>
        <p:grpSpPr>
          <a:xfrm>
            <a:off x="2182019" y="1511300"/>
            <a:ext cx="7827962" cy="5213350"/>
            <a:chOff x="1271588" y="1511300"/>
            <a:chExt cx="7827962" cy="5213350"/>
          </a:xfrm>
        </p:grpSpPr>
        <p:sp>
          <p:nvSpPr>
            <p:cNvPr id="103" name="Text Box 4"/>
            <p:cNvSpPr txBox="1">
              <a:spLocks noChangeArrowheads="1"/>
            </p:cNvSpPr>
            <p:nvPr/>
          </p:nvSpPr>
          <p:spPr bwMode="auto">
            <a:xfrm>
              <a:off x="2616200" y="1511300"/>
              <a:ext cx="48355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nl-NL" dirty="0" err="1">
                  <a:solidFill>
                    <a:srgbClr val="800000"/>
                  </a:solidFill>
                </a:rPr>
                <a:t>If</a:t>
              </a:r>
              <a:r>
                <a:rPr lang="nl-NL" dirty="0">
                  <a:solidFill>
                    <a:srgbClr val="800000"/>
                  </a:solidFill>
                </a:rPr>
                <a:t> no </a:t>
              </a:r>
              <a:r>
                <a:rPr lang="nl-NL" dirty="0" err="1">
                  <a:solidFill>
                    <a:srgbClr val="800000"/>
                  </a:solidFill>
                </a:rPr>
                <a:t>recombination</a:t>
              </a:r>
              <a:r>
                <a:rPr lang="nl-NL" dirty="0">
                  <a:solidFill>
                    <a:srgbClr val="800000"/>
                  </a:solidFill>
                </a:rPr>
                <a:t>:</a:t>
              </a:r>
              <a:endParaRPr lang="en-US" dirty="0">
                <a:solidFill>
                  <a:srgbClr val="800000"/>
                </a:solidFill>
              </a:endParaRPr>
            </a:p>
          </p:txBody>
        </p:sp>
        <p:grpSp>
          <p:nvGrpSpPr>
            <p:cNvPr id="104" name="Group 5"/>
            <p:cNvGrpSpPr>
              <a:grpSpLocks/>
            </p:cNvGrpSpPr>
            <p:nvPr/>
          </p:nvGrpSpPr>
          <p:grpSpPr bwMode="auto">
            <a:xfrm>
              <a:off x="2409825" y="2398713"/>
              <a:ext cx="1117600" cy="411162"/>
              <a:chOff x="1386" y="1871"/>
              <a:chExt cx="704" cy="259"/>
            </a:xfrm>
          </p:grpSpPr>
          <p:sp>
            <p:nvSpPr>
              <p:cNvPr id="191" name="Line 6"/>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2" name="AutoShape 7"/>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93" name="Line 8"/>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4" name="Line 9"/>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5" name="Text Box 10"/>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96" name="Text Box 11"/>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5" name="Group 12"/>
            <p:cNvGrpSpPr>
              <a:grpSpLocks/>
            </p:cNvGrpSpPr>
            <p:nvPr/>
          </p:nvGrpSpPr>
          <p:grpSpPr bwMode="auto">
            <a:xfrm>
              <a:off x="2454275" y="2995613"/>
              <a:ext cx="1117600" cy="411162"/>
              <a:chOff x="1386" y="1871"/>
              <a:chExt cx="704" cy="259"/>
            </a:xfrm>
          </p:grpSpPr>
          <p:sp>
            <p:nvSpPr>
              <p:cNvPr id="185" name="Line 13"/>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6" name="AutoShape 14"/>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87" name="Line 15"/>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8" name="Line 16"/>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9" name="Text Box 17"/>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90" name="Text Box 18"/>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6" name="Group 19"/>
            <p:cNvGrpSpPr>
              <a:grpSpLocks/>
            </p:cNvGrpSpPr>
            <p:nvPr/>
          </p:nvGrpSpPr>
          <p:grpSpPr bwMode="auto">
            <a:xfrm>
              <a:off x="3787775" y="3001963"/>
              <a:ext cx="1117600" cy="411162"/>
              <a:chOff x="1386" y="1871"/>
              <a:chExt cx="704" cy="259"/>
            </a:xfrm>
          </p:grpSpPr>
          <p:sp>
            <p:nvSpPr>
              <p:cNvPr id="179" name="Line 20"/>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0" name="AutoShape 21"/>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81" name="Line 22"/>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2" name="Line 23"/>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3" name="Text Box 24"/>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G</a:t>
                </a:r>
                <a:endParaRPr lang="en-US" sz="1600">
                  <a:solidFill>
                    <a:srgbClr val="800000"/>
                  </a:solidFill>
                </a:endParaRPr>
              </a:p>
            </p:txBody>
          </p:sp>
          <p:sp>
            <p:nvSpPr>
              <p:cNvPr id="184" name="Text Box 25"/>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7" name="Group 26"/>
            <p:cNvGrpSpPr>
              <a:grpSpLocks/>
            </p:cNvGrpSpPr>
            <p:nvPr/>
          </p:nvGrpSpPr>
          <p:grpSpPr bwMode="auto">
            <a:xfrm>
              <a:off x="2435225" y="3776663"/>
              <a:ext cx="1117600" cy="411162"/>
              <a:chOff x="1386" y="1871"/>
              <a:chExt cx="704" cy="259"/>
            </a:xfrm>
          </p:grpSpPr>
          <p:sp>
            <p:nvSpPr>
              <p:cNvPr id="173" name="Line 27"/>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74" name="AutoShape 28"/>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5" name="Line 29"/>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76" name="Line 30"/>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77" name="Text Box 31"/>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78" name="Text Box 32"/>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8" name="Group 33"/>
            <p:cNvGrpSpPr>
              <a:grpSpLocks/>
            </p:cNvGrpSpPr>
            <p:nvPr/>
          </p:nvGrpSpPr>
          <p:grpSpPr bwMode="auto">
            <a:xfrm>
              <a:off x="3787775" y="3783013"/>
              <a:ext cx="1117600" cy="411162"/>
              <a:chOff x="1386" y="1871"/>
              <a:chExt cx="704" cy="259"/>
            </a:xfrm>
          </p:grpSpPr>
          <p:sp>
            <p:nvSpPr>
              <p:cNvPr id="167" name="Line 34"/>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68" name="AutoShape 35"/>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9" name="Line 36"/>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70" name="Line 37"/>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71" name="Text Box 38"/>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172" name="Text Box 39"/>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9" name="Group 40"/>
            <p:cNvGrpSpPr>
              <a:grpSpLocks/>
            </p:cNvGrpSpPr>
            <p:nvPr/>
          </p:nvGrpSpPr>
          <p:grpSpPr bwMode="auto">
            <a:xfrm>
              <a:off x="5140325" y="3783013"/>
              <a:ext cx="1117600" cy="411162"/>
              <a:chOff x="1386" y="1871"/>
              <a:chExt cx="704" cy="259"/>
            </a:xfrm>
          </p:grpSpPr>
          <p:sp>
            <p:nvSpPr>
              <p:cNvPr id="161" name="Line 41"/>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62" name="AutoShape 42"/>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 name="Line 43"/>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64" name="Line 44"/>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65" name="Text Box 45"/>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166" name="Text Box 46"/>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grpSp>
          <p:nvGrpSpPr>
            <p:cNvPr id="110" name="Group 47"/>
            <p:cNvGrpSpPr>
              <a:grpSpLocks/>
            </p:cNvGrpSpPr>
            <p:nvPr/>
          </p:nvGrpSpPr>
          <p:grpSpPr bwMode="auto">
            <a:xfrm>
              <a:off x="3613150" y="4449763"/>
              <a:ext cx="1117600" cy="411162"/>
              <a:chOff x="1386" y="1871"/>
              <a:chExt cx="704" cy="259"/>
            </a:xfrm>
          </p:grpSpPr>
          <p:sp>
            <p:nvSpPr>
              <p:cNvPr id="155" name="Line 48"/>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6" name="AutoShape 49"/>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57" name="Line 50"/>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8" name="Line 51"/>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9" name="Text Box 52"/>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60" name="Text Box 53"/>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11" name="Group 54"/>
            <p:cNvGrpSpPr>
              <a:grpSpLocks/>
            </p:cNvGrpSpPr>
            <p:nvPr/>
          </p:nvGrpSpPr>
          <p:grpSpPr bwMode="auto">
            <a:xfrm>
              <a:off x="3613150" y="5027613"/>
              <a:ext cx="1117600" cy="411162"/>
              <a:chOff x="1386" y="1871"/>
              <a:chExt cx="704" cy="259"/>
            </a:xfrm>
          </p:grpSpPr>
          <p:sp>
            <p:nvSpPr>
              <p:cNvPr id="149" name="Line 55"/>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0" name="AutoShape 56"/>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51" name="Line 57"/>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2" name="Line 58"/>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53" name="Text Box 59"/>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154" name="Text Box 60"/>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112" name="Group 61"/>
            <p:cNvGrpSpPr>
              <a:grpSpLocks/>
            </p:cNvGrpSpPr>
            <p:nvPr/>
          </p:nvGrpSpPr>
          <p:grpSpPr bwMode="auto">
            <a:xfrm>
              <a:off x="3971925" y="4867275"/>
              <a:ext cx="168275" cy="419100"/>
              <a:chOff x="2502" y="3060"/>
              <a:chExt cx="106" cy="264"/>
            </a:xfrm>
          </p:grpSpPr>
          <p:sp>
            <p:nvSpPr>
              <p:cNvPr id="147" name="Line 62"/>
              <p:cNvSpPr>
                <a:spLocks noChangeShapeType="1"/>
              </p:cNvSpPr>
              <p:nvPr/>
            </p:nvSpPr>
            <p:spPr bwMode="auto">
              <a:xfrm>
                <a:off x="2502"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8" name="Line 63"/>
              <p:cNvSpPr>
                <a:spLocks noChangeShapeType="1"/>
              </p:cNvSpPr>
              <p:nvPr/>
            </p:nvSpPr>
            <p:spPr bwMode="auto">
              <a:xfrm flipH="1">
                <a:off x="2506"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grpSp>
          <p:nvGrpSpPr>
            <p:cNvPr id="113" name="Group 64"/>
            <p:cNvGrpSpPr>
              <a:grpSpLocks/>
            </p:cNvGrpSpPr>
            <p:nvPr/>
          </p:nvGrpSpPr>
          <p:grpSpPr bwMode="auto">
            <a:xfrm>
              <a:off x="2435225" y="5888038"/>
              <a:ext cx="1117600" cy="411162"/>
              <a:chOff x="1386" y="1871"/>
              <a:chExt cx="704" cy="259"/>
            </a:xfrm>
          </p:grpSpPr>
          <p:sp>
            <p:nvSpPr>
              <p:cNvPr id="141" name="Line 65"/>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2" name="AutoShape 66"/>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43" name="Line 67"/>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4" name="Line 68"/>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5" name="Text Box 69"/>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146" name="Text Box 70"/>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14" name="Group 71"/>
            <p:cNvGrpSpPr>
              <a:grpSpLocks/>
            </p:cNvGrpSpPr>
            <p:nvPr/>
          </p:nvGrpSpPr>
          <p:grpSpPr bwMode="auto">
            <a:xfrm>
              <a:off x="3787775" y="5894388"/>
              <a:ext cx="1117600" cy="411162"/>
              <a:chOff x="1386" y="1871"/>
              <a:chExt cx="704" cy="259"/>
            </a:xfrm>
          </p:grpSpPr>
          <p:sp>
            <p:nvSpPr>
              <p:cNvPr id="135" name="Line 72"/>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6" name="AutoShape 73"/>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37" name="Line 74"/>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8" name="Line 75"/>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9" name="Text Box 76"/>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140" name="Text Box 77"/>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15" name="Group 78"/>
            <p:cNvGrpSpPr>
              <a:grpSpLocks/>
            </p:cNvGrpSpPr>
            <p:nvPr/>
          </p:nvGrpSpPr>
          <p:grpSpPr bwMode="auto">
            <a:xfrm>
              <a:off x="5140325" y="5894388"/>
              <a:ext cx="1117600" cy="411162"/>
              <a:chOff x="1386" y="1871"/>
              <a:chExt cx="704" cy="259"/>
            </a:xfrm>
          </p:grpSpPr>
          <p:sp>
            <p:nvSpPr>
              <p:cNvPr id="129" name="Line 79"/>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0" name="AutoShape 80"/>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31" name="Line 81"/>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2" name="Line 82"/>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3" name="Text Box 83"/>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134" name="Text Box 84"/>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116" name="Group 85"/>
            <p:cNvGrpSpPr>
              <a:grpSpLocks/>
            </p:cNvGrpSpPr>
            <p:nvPr/>
          </p:nvGrpSpPr>
          <p:grpSpPr bwMode="auto">
            <a:xfrm>
              <a:off x="6727825" y="5894388"/>
              <a:ext cx="1117600" cy="411162"/>
              <a:chOff x="1386" y="1871"/>
              <a:chExt cx="704" cy="259"/>
            </a:xfrm>
          </p:grpSpPr>
          <p:sp>
            <p:nvSpPr>
              <p:cNvPr id="123" name="Line 86"/>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4" name="AutoShape 87"/>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25" name="Line 88"/>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6" name="Line 89"/>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7" name="Text Box 90"/>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A</a:t>
                </a:r>
                <a:endParaRPr lang="en-US" sz="1600">
                  <a:solidFill>
                    <a:srgbClr val="800000"/>
                  </a:solidFill>
                </a:endParaRPr>
              </a:p>
            </p:txBody>
          </p:sp>
          <p:sp>
            <p:nvSpPr>
              <p:cNvPr id="128" name="Text Box 91"/>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sp>
          <p:nvSpPr>
            <p:cNvPr id="117" name="Line 92"/>
            <p:cNvSpPr>
              <a:spLocks noChangeShapeType="1"/>
            </p:cNvSpPr>
            <p:nvPr/>
          </p:nvSpPr>
          <p:spPr bwMode="auto">
            <a:xfrm>
              <a:off x="1743075" y="2324100"/>
              <a:ext cx="0" cy="3952875"/>
            </a:xfrm>
            <a:prstGeom prst="line">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8" name="Text Box 93"/>
            <p:cNvSpPr txBox="1">
              <a:spLocks noChangeArrowheads="1"/>
            </p:cNvSpPr>
            <p:nvPr/>
          </p:nvSpPr>
          <p:spPr bwMode="auto">
            <a:xfrm rot="-5400000">
              <a:off x="1113631" y="3121820"/>
              <a:ext cx="6826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solidFill>
                    <a:srgbClr val="800000"/>
                  </a:solidFill>
                </a:rPr>
                <a:t>Time</a:t>
              </a:r>
              <a:endParaRPr lang="en-US" sz="1800">
                <a:solidFill>
                  <a:srgbClr val="800000"/>
                </a:solidFill>
              </a:endParaRPr>
            </a:p>
          </p:txBody>
        </p:sp>
        <p:sp>
          <p:nvSpPr>
            <p:cNvPr id="119" name="Line 94"/>
            <p:cNvSpPr>
              <a:spLocks noChangeShapeType="1"/>
            </p:cNvSpPr>
            <p:nvPr/>
          </p:nvSpPr>
          <p:spPr bwMode="auto">
            <a:xfrm>
              <a:off x="2647950" y="4562475"/>
              <a:ext cx="5019675" cy="1819275"/>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0" name="Line 95"/>
            <p:cNvSpPr>
              <a:spLocks noChangeShapeType="1"/>
            </p:cNvSpPr>
            <p:nvPr/>
          </p:nvSpPr>
          <p:spPr bwMode="auto">
            <a:xfrm flipH="1">
              <a:off x="2647950" y="4562475"/>
              <a:ext cx="5019675" cy="1819275"/>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1" name="Text Box 96"/>
            <p:cNvSpPr txBox="1">
              <a:spLocks noChangeArrowheads="1"/>
            </p:cNvSpPr>
            <p:nvPr/>
          </p:nvSpPr>
          <p:spPr bwMode="auto">
            <a:xfrm>
              <a:off x="6299200" y="2846388"/>
              <a:ext cx="280035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b="1">
                  <a:solidFill>
                    <a:srgbClr val="800000"/>
                  </a:solidFill>
                </a:rPr>
                <a:t>D’=1</a:t>
              </a:r>
            </a:p>
            <a:p>
              <a:pPr eaLnBrk="1" hangingPunct="1"/>
              <a:r>
                <a:rPr lang="nl-NL" sz="2000">
                  <a:solidFill>
                    <a:srgbClr val="800000"/>
                  </a:solidFill>
                </a:rPr>
                <a:t>5’ SNP proxy for 3’ SNP</a:t>
              </a:r>
            </a:p>
            <a:p>
              <a:pPr eaLnBrk="1" hangingPunct="1"/>
              <a:r>
                <a:rPr lang="nl-NL" sz="2000">
                  <a:solidFill>
                    <a:srgbClr val="800000"/>
                  </a:solidFill>
                </a:rPr>
                <a:t>(hence: indirect</a:t>
              </a:r>
              <a:r>
                <a:rPr lang="nl-NL" sz="1800">
                  <a:solidFill>
                    <a:srgbClr val="800000"/>
                  </a:solidFill>
                </a:rPr>
                <a:t>)</a:t>
              </a:r>
              <a:endParaRPr lang="en-US" sz="1800">
                <a:solidFill>
                  <a:srgbClr val="800000"/>
                </a:solidFill>
              </a:endParaRPr>
            </a:p>
          </p:txBody>
        </p:sp>
        <p:sp>
          <p:nvSpPr>
            <p:cNvPr id="122" name="Rectangle 97"/>
            <p:cNvSpPr>
              <a:spLocks noChangeArrowheads="1"/>
            </p:cNvSpPr>
            <p:nvPr/>
          </p:nvSpPr>
          <p:spPr bwMode="auto">
            <a:xfrm>
              <a:off x="2162175" y="4410075"/>
              <a:ext cx="6257925" cy="2314575"/>
            </a:xfrm>
            <a:prstGeom prst="rect">
              <a:avLst/>
            </a:prstGeom>
            <a:solidFill>
              <a:schemeClr val="bg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spTree>
    <p:extLst>
      <p:ext uri="{BB962C8B-B14F-4D97-AF65-F5344CB8AC3E}">
        <p14:creationId xmlns:p14="http://schemas.microsoft.com/office/powerpoint/2010/main" val="29427103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Indirect approach of </a:t>
            </a:r>
            <a:r>
              <a:rPr lang="nl-NL" dirty="0" err="1"/>
              <a:t>association</a:t>
            </a:r>
            <a:endParaRPr lang="nl-NL" dirty="0"/>
          </a:p>
        </p:txBody>
      </p:sp>
      <p:grpSp>
        <p:nvGrpSpPr>
          <p:cNvPr id="98" name="Groep 97"/>
          <p:cNvGrpSpPr/>
          <p:nvPr/>
        </p:nvGrpSpPr>
        <p:grpSpPr>
          <a:xfrm>
            <a:off x="2185275" y="1492250"/>
            <a:ext cx="7150100" cy="5232400"/>
            <a:chOff x="1271588" y="1492250"/>
            <a:chExt cx="7150100" cy="5232400"/>
          </a:xfrm>
        </p:grpSpPr>
        <p:sp>
          <p:nvSpPr>
            <p:cNvPr id="99" name="Text Box 4"/>
            <p:cNvSpPr txBox="1">
              <a:spLocks noChangeArrowheads="1"/>
            </p:cNvSpPr>
            <p:nvPr/>
          </p:nvSpPr>
          <p:spPr bwMode="auto">
            <a:xfrm>
              <a:off x="2616200" y="1492250"/>
              <a:ext cx="5149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en-US">
                  <a:solidFill>
                    <a:srgbClr val="800000"/>
                  </a:solidFill>
                </a:rPr>
                <a:t>If also equal allele frequencies:</a:t>
              </a:r>
            </a:p>
          </p:txBody>
        </p:sp>
        <p:grpSp>
          <p:nvGrpSpPr>
            <p:cNvPr id="100" name="Group 5"/>
            <p:cNvGrpSpPr>
              <a:grpSpLocks/>
            </p:cNvGrpSpPr>
            <p:nvPr/>
          </p:nvGrpSpPr>
          <p:grpSpPr bwMode="auto">
            <a:xfrm>
              <a:off x="2409825" y="2398713"/>
              <a:ext cx="1117600" cy="411162"/>
              <a:chOff x="1386" y="1871"/>
              <a:chExt cx="704" cy="259"/>
            </a:xfrm>
          </p:grpSpPr>
          <p:sp>
            <p:nvSpPr>
              <p:cNvPr id="288" name="Line 6"/>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9" name="AutoShape 7"/>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90" name="Line 8"/>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91" name="Line 9"/>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92" name="Text Box 10"/>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293" name="Text Box 11"/>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01" name="Group 12"/>
            <p:cNvGrpSpPr>
              <a:grpSpLocks/>
            </p:cNvGrpSpPr>
            <p:nvPr/>
          </p:nvGrpSpPr>
          <p:grpSpPr bwMode="auto">
            <a:xfrm>
              <a:off x="2454275" y="2995613"/>
              <a:ext cx="1117600" cy="411162"/>
              <a:chOff x="1386" y="1871"/>
              <a:chExt cx="704" cy="259"/>
            </a:xfrm>
          </p:grpSpPr>
          <p:sp>
            <p:nvSpPr>
              <p:cNvPr id="282" name="Line 13"/>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3" name="AutoShape 14"/>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84" name="Line 15"/>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5" name="Line 16"/>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6" name="Text Box 17"/>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287" name="Text Box 18"/>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97" name="Group 19"/>
            <p:cNvGrpSpPr>
              <a:grpSpLocks/>
            </p:cNvGrpSpPr>
            <p:nvPr/>
          </p:nvGrpSpPr>
          <p:grpSpPr bwMode="auto">
            <a:xfrm>
              <a:off x="3787775" y="3001963"/>
              <a:ext cx="1117600" cy="411162"/>
              <a:chOff x="1386" y="1871"/>
              <a:chExt cx="704" cy="259"/>
            </a:xfrm>
          </p:grpSpPr>
          <p:sp>
            <p:nvSpPr>
              <p:cNvPr id="276" name="Line 20"/>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7" name="AutoShape 21"/>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78" name="Line 22"/>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9" name="Line 23"/>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0" name="Text Box 24"/>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G</a:t>
                </a:r>
                <a:endParaRPr lang="en-US" sz="1600">
                  <a:solidFill>
                    <a:srgbClr val="800000"/>
                  </a:solidFill>
                </a:endParaRPr>
              </a:p>
            </p:txBody>
          </p:sp>
          <p:sp>
            <p:nvSpPr>
              <p:cNvPr id="281" name="Text Box 25"/>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98" name="Group 26"/>
            <p:cNvGrpSpPr>
              <a:grpSpLocks/>
            </p:cNvGrpSpPr>
            <p:nvPr/>
          </p:nvGrpSpPr>
          <p:grpSpPr bwMode="auto">
            <a:xfrm>
              <a:off x="2435225" y="3776663"/>
              <a:ext cx="1117600" cy="411162"/>
              <a:chOff x="1386" y="1871"/>
              <a:chExt cx="704" cy="259"/>
            </a:xfrm>
          </p:grpSpPr>
          <p:sp>
            <p:nvSpPr>
              <p:cNvPr id="270" name="Line 27"/>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1" name="AutoShape 28"/>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72" name="Line 29"/>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3" name="Line 30"/>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4" name="Text Box 31"/>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275" name="Text Box 32"/>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199" name="Group 33"/>
            <p:cNvGrpSpPr>
              <a:grpSpLocks/>
            </p:cNvGrpSpPr>
            <p:nvPr/>
          </p:nvGrpSpPr>
          <p:grpSpPr bwMode="auto">
            <a:xfrm>
              <a:off x="3787775" y="3783013"/>
              <a:ext cx="1117600" cy="411162"/>
              <a:chOff x="1386" y="1871"/>
              <a:chExt cx="704" cy="259"/>
            </a:xfrm>
          </p:grpSpPr>
          <p:sp>
            <p:nvSpPr>
              <p:cNvPr id="264" name="Line 34"/>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5" name="AutoShape 35"/>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66" name="Line 36"/>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7" name="Line 37"/>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8" name="Text Box 38"/>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269" name="Text Box 39"/>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00" name="Group 40"/>
            <p:cNvGrpSpPr>
              <a:grpSpLocks/>
            </p:cNvGrpSpPr>
            <p:nvPr/>
          </p:nvGrpSpPr>
          <p:grpSpPr bwMode="auto">
            <a:xfrm>
              <a:off x="5140325" y="3783013"/>
              <a:ext cx="1117600" cy="411162"/>
              <a:chOff x="1386" y="1871"/>
              <a:chExt cx="704" cy="259"/>
            </a:xfrm>
          </p:grpSpPr>
          <p:sp>
            <p:nvSpPr>
              <p:cNvPr id="258" name="Line 41"/>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9" name="AutoShape 42"/>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60" name="Line 43"/>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1" name="Line 44"/>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2" name="Text Box 45"/>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263" name="Text Box 46"/>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sp>
          <p:nvSpPr>
            <p:cNvPr id="201" name="Line 47"/>
            <p:cNvSpPr>
              <a:spLocks noChangeShapeType="1"/>
            </p:cNvSpPr>
            <p:nvPr/>
          </p:nvSpPr>
          <p:spPr bwMode="auto">
            <a:xfrm>
              <a:off x="1743075" y="2324100"/>
              <a:ext cx="0" cy="3952875"/>
            </a:xfrm>
            <a:prstGeom prst="line">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2" name="Text Box 48"/>
            <p:cNvSpPr txBox="1">
              <a:spLocks noChangeArrowheads="1"/>
            </p:cNvSpPr>
            <p:nvPr/>
          </p:nvSpPr>
          <p:spPr bwMode="auto">
            <a:xfrm rot="-5400000">
              <a:off x="1113631" y="3121820"/>
              <a:ext cx="6826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solidFill>
                    <a:srgbClr val="800000"/>
                  </a:solidFill>
                </a:rPr>
                <a:t>Time</a:t>
              </a:r>
              <a:endParaRPr lang="en-US" sz="1800">
                <a:solidFill>
                  <a:srgbClr val="800000"/>
                </a:solidFill>
              </a:endParaRPr>
            </a:p>
          </p:txBody>
        </p:sp>
        <p:grpSp>
          <p:nvGrpSpPr>
            <p:cNvPr id="203" name="Group 49"/>
            <p:cNvGrpSpPr>
              <a:grpSpLocks/>
            </p:cNvGrpSpPr>
            <p:nvPr/>
          </p:nvGrpSpPr>
          <p:grpSpPr bwMode="auto">
            <a:xfrm>
              <a:off x="2435225" y="4449763"/>
              <a:ext cx="5410200" cy="1931987"/>
              <a:chOff x="1534" y="2803"/>
              <a:chExt cx="3408" cy="1217"/>
            </a:xfrm>
          </p:grpSpPr>
          <p:grpSp>
            <p:nvGrpSpPr>
              <p:cNvPr id="211" name="Group 50"/>
              <p:cNvGrpSpPr>
                <a:grpSpLocks/>
              </p:cNvGrpSpPr>
              <p:nvPr/>
            </p:nvGrpSpPr>
            <p:grpSpPr bwMode="auto">
              <a:xfrm>
                <a:off x="2276" y="2803"/>
                <a:ext cx="704" cy="259"/>
                <a:chOff x="1386" y="1871"/>
                <a:chExt cx="704" cy="259"/>
              </a:xfrm>
            </p:grpSpPr>
            <p:sp>
              <p:nvSpPr>
                <p:cNvPr id="252" name="Line 51"/>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3" name="AutoShape 52"/>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54" name="Line 53"/>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5" name="Line 54"/>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6" name="Text Box 55"/>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257" name="Text Box 56"/>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12" name="Group 57"/>
              <p:cNvGrpSpPr>
                <a:grpSpLocks/>
              </p:cNvGrpSpPr>
              <p:nvPr/>
            </p:nvGrpSpPr>
            <p:grpSpPr bwMode="auto">
              <a:xfrm>
                <a:off x="2276" y="3167"/>
                <a:ext cx="704" cy="259"/>
                <a:chOff x="1386" y="1871"/>
                <a:chExt cx="704" cy="259"/>
              </a:xfrm>
            </p:grpSpPr>
            <p:sp>
              <p:nvSpPr>
                <p:cNvPr id="246" name="Line 58"/>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7" name="AutoShape 59"/>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48" name="Line 60"/>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9" name="Line 61"/>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0" name="Text Box 62"/>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251" name="Text Box 63"/>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213" name="Group 64"/>
              <p:cNvGrpSpPr>
                <a:grpSpLocks/>
              </p:cNvGrpSpPr>
              <p:nvPr/>
            </p:nvGrpSpPr>
            <p:grpSpPr bwMode="auto">
              <a:xfrm>
                <a:off x="2502" y="3066"/>
                <a:ext cx="106" cy="264"/>
                <a:chOff x="2502" y="3060"/>
                <a:chExt cx="106" cy="264"/>
              </a:xfrm>
            </p:grpSpPr>
            <p:sp>
              <p:nvSpPr>
                <p:cNvPr id="244" name="Line 65"/>
                <p:cNvSpPr>
                  <a:spLocks noChangeShapeType="1"/>
                </p:cNvSpPr>
                <p:nvPr/>
              </p:nvSpPr>
              <p:spPr bwMode="auto">
                <a:xfrm>
                  <a:off x="2502"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5" name="Line 66"/>
                <p:cNvSpPr>
                  <a:spLocks noChangeShapeType="1"/>
                </p:cNvSpPr>
                <p:nvPr/>
              </p:nvSpPr>
              <p:spPr bwMode="auto">
                <a:xfrm flipH="1">
                  <a:off x="2506" y="3060"/>
                  <a:ext cx="102" cy="26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grpSp>
            <p:nvGrpSpPr>
              <p:cNvPr id="214" name="Group 67"/>
              <p:cNvGrpSpPr>
                <a:grpSpLocks/>
              </p:cNvGrpSpPr>
              <p:nvPr/>
            </p:nvGrpSpPr>
            <p:grpSpPr bwMode="auto">
              <a:xfrm>
                <a:off x="1534" y="3709"/>
                <a:ext cx="704" cy="259"/>
                <a:chOff x="1386" y="1871"/>
                <a:chExt cx="704" cy="259"/>
              </a:xfrm>
            </p:grpSpPr>
            <p:sp>
              <p:nvSpPr>
                <p:cNvPr id="238" name="Line 68"/>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9" name="AutoShape 69"/>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40" name="Line 70"/>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1" name="Line 71"/>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2" name="Text Box 72"/>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A</a:t>
                  </a:r>
                  <a:endParaRPr lang="en-US" sz="1600">
                    <a:solidFill>
                      <a:srgbClr val="000099"/>
                    </a:solidFill>
                  </a:endParaRPr>
                </a:p>
              </p:txBody>
            </p:sp>
            <p:sp>
              <p:nvSpPr>
                <p:cNvPr id="243" name="Text Box 73"/>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15" name="Group 74"/>
              <p:cNvGrpSpPr>
                <a:grpSpLocks/>
              </p:cNvGrpSpPr>
              <p:nvPr/>
            </p:nvGrpSpPr>
            <p:grpSpPr bwMode="auto">
              <a:xfrm>
                <a:off x="2386" y="3713"/>
                <a:ext cx="704" cy="259"/>
                <a:chOff x="1386" y="1871"/>
                <a:chExt cx="704" cy="259"/>
              </a:xfrm>
            </p:grpSpPr>
            <p:sp>
              <p:nvSpPr>
                <p:cNvPr id="232" name="Line 75"/>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3" name="AutoShape 76"/>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34" name="Line 77"/>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5" name="Line 78"/>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6" name="Text Box 79"/>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237" name="Text Box 80"/>
                <p:cNvSpPr txBox="1">
                  <a:spLocks noChangeArrowheads="1"/>
                </p:cNvSpPr>
                <p:nvPr/>
              </p:nvSpPr>
              <p:spPr bwMode="auto">
                <a:xfrm>
                  <a:off x="1706"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C</a:t>
                  </a:r>
                  <a:endParaRPr lang="en-US" sz="1600">
                    <a:solidFill>
                      <a:srgbClr val="000099"/>
                    </a:solidFill>
                  </a:endParaRPr>
                </a:p>
              </p:txBody>
            </p:sp>
          </p:grpSp>
          <p:grpSp>
            <p:nvGrpSpPr>
              <p:cNvPr id="216" name="Group 81"/>
              <p:cNvGrpSpPr>
                <a:grpSpLocks/>
              </p:cNvGrpSpPr>
              <p:nvPr/>
            </p:nvGrpSpPr>
            <p:grpSpPr bwMode="auto">
              <a:xfrm>
                <a:off x="3238" y="3713"/>
                <a:ext cx="704" cy="259"/>
                <a:chOff x="1386" y="1871"/>
                <a:chExt cx="704" cy="259"/>
              </a:xfrm>
            </p:grpSpPr>
            <p:sp>
              <p:nvSpPr>
                <p:cNvPr id="226" name="Line 82"/>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7" name="AutoShape 83"/>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28" name="Line 84"/>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9" name="Line 85"/>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0" name="Text Box 86"/>
                <p:cNvSpPr txBox="1">
                  <a:spLocks noChangeArrowheads="1"/>
                </p:cNvSpPr>
                <p:nvPr/>
              </p:nvSpPr>
              <p:spPr bwMode="auto">
                <a:xfrm>
                  <a:off x="1430" y="1871"/>
                  <a:ext cx="20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G</a:t>
                  </a:r>
                  <a:endParaRPr lang="en-US" sz="1600">
                    <a:solidFill>
                      <a:srgbClr val="000099"/>
                    </a:solidFill>
                  </a:endParaRPr>
                </a:p>
              </p:txBody>
            </p:sp>
            <p:sp>
              <p:nvSpPr>
                <p:cNvPr id="231" name="Text Box 87"/>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000099"/>
                      </a:solidFill>
                    </a:rPr>
                    <a:t>T</a:t>
                  </a:r>
                  <a:endParaRPr lang="en-US" sz="1600">
                    <a:solidFill>
                      <a:srgbClr val="000099"/>
                    </a:solidFill>
                  </a:endParaRPr>
                </a:p>
              </p:txBody>
            </p:sp>
          </p:grpSp>
          <p:grpSp>
            <p:nvGrpSpPr>
              <p:cNvPr id="217" name="Group 88"/>
              <p:cNvGrpSpPr>
                <a:grpSpLocks/>
              </p:cNvGrpSpPr>
              <p:nvPr/>
            </p:nvGrpSpPr>
            <p:grpSpPr bwMode="auto">
              <a:xfrm>
                <a:off x="4238" y="3713"/>
                <a:ext cx="704" cy="259"/>
                <a:chOff x="1386" y="1871"/>
                <a:chExt cx="704" cy="259"/>
              </a:xfrm>
            </p:grpSpPr>
            <p:sp>
              <p:nvSpPr>
                <p:cNvPr id="220" name="Line 89"/>
                <p:cNvSpPr>
                  <a:spLocks noChangeShapeType="1"/>
                </p:cNvSpPr>
                <p:nvPr/>
              </p:nvSpPr>
              <p:spPr bwMode="auto">
                <a:xfrm>
                  <a:off x="1386" y="2094"/>
                  <a:ext cx="7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1" name="AutoShape 90"/>
                <p:cNvSpPr>
                  <a:spLocks noChangeArrowheads="1"/>
                </p:cNvSpPr>
                <p:nvPr/>
              </p:nvSpPr>
              <p:spPr bwMode="auto">
                <a:xfrm>
                  <a:off x="1710" y="2052"/>
                  <a:ext cx="264" cy="78"/>
                </a:xfrm>
                <a:prstGeom prst="rightArrow">
                  <a:avLst>
                    <a:gd name="adj1" fmla="val 50000"/>
                    <a:gd name="adj2" fmla="val 84615"/>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22" name="Line 91"/>
                <p:cNvSpPr>
                  <a:spLocks noChangeShapeType="1"/>
                </p:cNvSpPr>
                <p:nvPr/>
              </p:nvSpPr>
              <p:spPr bwMode="auto">
                <a:xfrm>
                  <a:off x="1520"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3" name="Line 92"/>
                <p:cNvSpPr>
                  <a:spLocks noChangeShapeType="1"/>
                </p:cNvSpPr>
                <p:nvPr/>
              </p:nvSpPr>
              <p:spPr bwMode="auto">
                <a:xfrm>
                  <a:off x="1804" y="2036"/>
                  <a:ext cx="0" cy="5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4" name="Text Box 93"/>
                <p:cNvSpPr txBox="1">
                  <a:spLocks noChangeArrowheads="1"/>
                </p:cNvSpPr>
                <p:nvPr/>
              </p:nvSpPr>
              <p:spPr bwMode="auto">
                <a:xfrm>
                  <a:off x="1430" y="1871"/>
                  <a:ext cx="19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A</a:t>
                  </a:r>
                  <a:endParaRPr lang="en-US" sz="1600">
                    <a:solidFill>
                      <a:srgbClr val="800000"/>
                    </a:solidFill>
                  </a:endParaRPr>
                </a:p>
              </p:txBody>
            </p:sp>
            <p:sp>
              <p:nvSpPr>
                <p:cNvPr id="225" name="Text Box 94"/>
                <p:cNvSpPr txBox="1">
                  <a:spLocks noChangeArrowheads="1"/>
                </p:cNvSpPr>
                <p:nvPr/>
              </p:nvSpPr>
              <p:spPr bwMode="auto">
                <a:xfrm>
                  <a:off x="1706" y="1871"/>
                  <a:ext cx="19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a:solidFill>
                        <a:srgbClr val="800000"/>
                      </a:solidFill>
                    </a:rPr>
                    <a:t>T</a:t>
                  </a:r>
                  <a:endParaRPr lang="en-US" sz="1600">
                    <a:solidFill>
                      <a:srgbClr val="800000"/>
                    </a:solidFill>
                  </a:endParaRPr>
                </a:p>
              </p:txBody>
            </p:sp>
          </p:grpSp>
          <p:sp>
            <p:nvSpPr>
              <p:cNvPr id="218" name="Line 95"/>
              <p:cNvSpPr>
                <a:spLocks noChangeShapeType="1"/>
              </p:cNvSpPr>
              <p:nvPr/>
            </p:nvSpPr>
            <p:spPr bwMode="auto">
              <a:xfrm>
                <a:off x="1668" y="2874"/>
                <a:ext cx="3162" cy="1146"/>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19" name="Line 96"/>
              <p:cNvSpPr>
                <a:spLocks noChangeShapeType="1"/>
              </p:cNvSpPr>
              <p:nvPr/>
            </p:nvSpPr>
            <p:spPr bwMode="auto">
              <a:xfrm flipH="1">
                <a:off x="1668" y="2874"/>
                <a:ext cx="3162" cy="1146"/>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204" name="Text Box 97"/>
            <p:cNvSpPr txBox="1">
              <a:spLocks noChangeArrowheads="1"/>
            </p:cNvSpPr>
            <p:nvPr/>
          </p:nvSpPr>
          <p:spPr bwMode="auto">
            <a:xfrm>
              <a:off x="6575425" y="2751138"/>
              <a:ext cx="184626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b="1">
                  <a:solidFill>
                    <a:srgbClr val="800000"/>
                  </a:solidFill>
                </a:rPr>
                <a:t>r</a:t>
              </a:r>
              <a:r>
                <a:rPr lang="nl-NL" b="1" baseline="30000">
                  <a:solidFill>
                    <a:srgbClr val="800000"/>
                  </a:solidFill>
                </a:rPr>
                <a:t>2</a:t>
              </a:r>
              <a:r>
                <a:rPr lang="nl-NL" b="1">
                  <a:solidFill>
                    <a:srgbClr val="800000"/>
                  </a:solidFill>
                </a:rPr>
                <a:t>=1</a:t>
              </a:r>
            </a:p>
            <a:p>
              <a:pPr eaLnBrk="1" hangingPunct="1"/>
              <a:r>
                <a:rPr lang="nl-NL" sz="2000">
                  <a:solidFill>
                    <a:srgbClr val="800000"/>
                  </a:solidFill>
                </a:rPr>
                <a:t>Perfect proxies</a:t>
              </a:r>
            </a:p>
          </p:txBody>
        </p:sp>
        <p:sp>
          <p:nvSpPr>
            <p:cNvPr id="205" name="Line 98"/>
            <p:cNvSpPr>
              <a:spLocks noChangeShapeType="1"/>
            </p:cNvSpPr>
            <p:nvPr/>
          </p:nvSpPr>
          <p:spPr bwMode="auto">
            <a:xfrm flipH="1">
              <a:off x="3749675" y="3825875"/>
              <a:ext cx="990600" cy="495300"/>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6" name="Line 99"/>
            <p:cNvSpPr>
              <a:spLocks noChangeShapeType="1"/>
            </p:cNvSpPr>
            <p:nvPr/>
          </p:nvSpPr>
          <p:spPr bwMode="auto">
            <a:xfrm>
              <a:off x="3749675" y="3825875"/>
              <a:ext cx="990600" cy="495300"/>
            </a:xfrm>
            <a:prstGeom prst="line">
              <a:avLst/>
            </a:prstGeom>
            <a:noFill/>
            <a:ln w="12700">
              <a:solidFill>
                <a:srgbClr val="8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7" name="Line 100"/>
            <p:cNvSpPr>
              <a:spLocks noChangeShapeType="1"/>
            </p:cNvSpPr>
            <p:nvPr/>
          </p:nvSpPr>
          <p:spPr bwMode="auto">
            <a:xfrm>
              <a:off x="4514850" y="3505200"/>
              <a:ext cx="619125" cy="409575"/>
            </a:xfrm>
            <a:prstGeom prst="line">
              <a:avLst/>
            </a:prstGeom>
            <a:noFill/>
            <a:ln w="127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8" name="Text Box 101"/>
            <p:cNvSpPr txBox="1">
              <a:spLocks noChangeArrowheads="1"/>
            </p:cNvSpPr>
            <p:nvPr/>
          </p:nvSpPr>
          <p:spPr bwMode="auto">
            <a:xfrm>
              <a:off x="4860925" y="3321050"/>
              <a:ext cx="161313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400"/>
                <a:t>2 mutation events</a:t>
              </a:r>
            </a:p>
            <a:p>
              <a:pPr eaLnBrk="1" hangingPunct="1"/>
              <a:r>
                <a:rPr lang="nl-NL" sz="1400"/>
                <a:t>at same time?</a:t>
              </a:r>
              <a:endParaRPr lang="en-US" sz="1400"/>
            </a:p>
          </p:txBody>
        </p:sp>
        <p:sp>
          <p:nvSpPr>
            <p:cNvPr id="209" name="Rectangle 102"/>
            <p:cNvSpPr>
              <a:spLocks noChangeArrowheads="1"/>
            </p:cNvSpPr>
            <p:nvPr/>
          </p:nvSpPr>
          <p:spPr bwMode="auto">
            <a:xfrm>
              <a:off x="2162175" y="4410075"/>
              <a:ext cx="6257925" cy="2314575"/>
            </a:xfrm>
            <a:prstGeom prst="rect">
              <a:avLst/>
            </a:prstGeom>
            <a:solidFill>
              <a:schemeClr val="bg1">
                <a:alpha val="79999"/>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10" name="Rectangle 103"/>
            <p:cNvSpPr>
              <a:spLocks noChangeArrowheads="1"/>
            </p:cNvSpPr>
            <p:nvPr/>
          </p:nvSpPr>
          <p:spPr bwMode="auto">
            <a:xfrm>
              <a:off x="3644900" y="3787775"/>
              <a:ext cx="1276350" cy="704850"/>
            </a:xfrm>
            <a:prstGeom prst="rect">
              <a:avLst/>
            </a:prstGeom>
            <a:solidFill>
              <a:schemeClr val="bg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spTree>
    <p:extLst>
      <p:ext uri="{BB962C8B-B14F-4D97-AF65-F5344CB8AC3E}">
        <p14:creationId xmlns:p14="http://schemas.microsoft.com/office/powerpoint/2010/main" val="3395031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6170" y="4488677"/>
            <a:ext cx="2604408" cy="2126933"/>
          </a:xfrm>
          <a:prstGeom prst="rect">
            <a:avLst/>
          </a:prstGeom>
        </p:spPr>
      </p:pic>
      <p:sp>
        <p:nvSpPr>
          <p:cNvPr id="2" name="Titel 1"/>
          <p:cNvSpPr>
            <a:spLocks noGrp="1"/>
          </p:cNvSpPr>
          <p:nvPr>
            <p:ph type="title"/>
          </p:nvPr>
        </p:nvSpPr>
        <p:spPr/>
        <p:txBody>
          <a:bodyPr/>
          <a:lstStyle/>
          <a:p>
            <a:r>
              <a:rPr lang="nl-NL" dirty="0"/>
              <a:t>Learning goals</a:t>
            </a:r>
          </a:p>
        </p:txBody>
      </p:sp>
      <p:sp>
        <p:nvSpPr>
          <p:cNvPr id="3" name="Tijdelijke aanduiding voor inhoud 2"/>
          <p:cNvSpPr>
            <a:spLocks noGrp="1"/>
          </p:cNvSpPr>
          <p:nvPr>
            <p:ph idx="1"/>
          </p:nvPr>
        </p:nvSpPr>
        <p:spPr/>
        <p:txBody>
          <a:bodyPr/>
          <a:lstStyle/>
          <a:p>
            <a:r>
              <a:rPr lang="nl-NL" dirty="0" err="1"/>
              <a:t>After</a:t>
            </a:r>
            <a:r>
              <a:rPr lang="nl-NL" dirty="0"/>
              <a:t> </a:t>
            </a:r>
            <a:r>
              <a:rPr lang="nl-NL" dirty="0" err="1"/>
              <a:t>my</a:t>
            </a:r>
            <a:r>
              <a:rPr lang="nl-NL" dirty="0"/>
              <a:t> </a:t>
            </a:r>
            <a:r>
              <a:rPr lang="nl-NL" dirty="0" err="1"/>
              <a:t>introduction</a:t>
            </a:r>
            <a:r>
              <a:rPr lang="nl-NL" dirty="0"/>
              <a:t> </a:t>
            </a:r>
            <a:r>
              <a:rPr lang="nl-NL" dirty="0" err="1"/>
              <a:t>you</a:t>
            </a:r>
            <a:r>
              <a:rPr lang="nl-NL" dirty="0"/>
              <a:t> are </a:t>
            </a:r>
            <a:r>
              <a:rPr lang="nl-NL" dirty="0" err="1"/>
              <a:t>able</a:t>
            </a:r>
            <a:r>
              <a:rPr lang="nl-NL" dirty="0"/>
              <a:t> </a:t>
            </a:r>
            <a:r>
              <a:rPr lang="nl-NL" dirty="0" err="1"/>
              <a:t>to</a:t>
            </a:r>
            <a:endParaRPr lang="nl-NL" dirty="0"/>
          </a:p>
          <a:p>
            <a:pPr lvl="1"/>
            <a:r>
              <a:rPr lang="nl-NL" dirty="0" err="1"/>
              <a:t>Explain</a:t>
            </a:r>
            <a:r>
              <a:rPr lang="nl-NL" dirty="0"/>
              <a:t> </a:t>
            </a:r>
            <a:r>
              <a:rPr lang="nl-NL" dirty="0" err="1"/>
              <a:t>why</a:t>
            </a:r>
            <a:r>
              <a:rPr lang="nl-NL" dirty="0"/>
              <a:t> </a:t>
            </a:r>
            <a:r>
              <a:rPr lang="nl-NL" dirty="0" err="1"/>
              <a:t>genome</a:t>
            </a:r>
            <a:r>
              <a:rPr lang="nl-NL" dirty="0"/>
              <a:t> </a:t>
            </a:r>
            <a:r>
              <a:rPr lang="nl-NL" dirty="0" err="1"/>
              <a:t>wide</a:t>
            </a:r>
            <a:r>
              <a:rPr lang="nl-NL" dirty="0"/>
              <a:t> </a:t>
            </a:r>
            <a:r>
              <a:rPr lang="nl-NL" dirty="0" err="1"/>
              <a:t>association</a:t>
            </a:r>
            <a:r>
              <a:rPr lang="nl-NL" dirty="0"/>
              <a:t> studies are </a:t>
            </a:r>
            <a:r>
              <a:rPr lang="nl-NL" dirty="0" err="1"/>
              <a:t>being</a:t>
            </a:r>
            <a:r>
              <a:rPr lang="nl-NL" dirty="0"/>
              <a:t> </a:t>
            </a:r>
            <a:r>
              <a:rPr lang="nl-NL" dirty="0" err="1"/>
              <a:t>performed</a:t>
            </a:r>
            <a:endParaRPr lang="nl-NL" dirty="0"/>
          </a:p>
          <a:p>
            <a:pPr lvl="1"/>
            <a:r>
              <a:rPr lang="nl-NL" dirty="0"/>
              <a:t>List the </a:t>
            </a:r>
            <a:r>
              <a:rPr lang="nl-NL" dirty="0" err="1"/>
              <a:t>prerequisits</a:t>
            </a:r>
            <a:r>
              <a:rPr lang="nl-NL" dirty="0"/>
              <a:t> of a </a:t>
            </a:r>
            <a:r>
              <a:rPr lang="nl-NL" dirty="0" err="1"/>
              <a:t>genome</a:t>
            </a:r>
            <a:r>
              <a:rPr lang="nl-NL" dirty="0"/>
              <a:t> </a:t>
            </a:r>
            <a:r>
              <a:rPr lang="nl-NL" dirty="0" err="1"/>
              <a:t>wide</a:t>
            </a:r>
            <a:r>
              <a:rPr lang="nl-NL" dirty="0"/>
              <a:t> </a:t>
            </a:r>
            <a:r>
              <a:rPr lang="nl-NL" dirty="0" err="1"/>
              <a:t>association</a:t>
            </a:r>
            <a:r>
              <a:rPr lang="nl-NL" dirty="0"/>
              <a:t> </a:t>
            </a:r>
            <a:r>
              <a:rPr lang="nl-NL" dirty="0" err="1"/>
              <a:t>study</a:t>
            </a:r>
            <a:endParaRPr lang="nl-NL" dirty="0"/>
          </a:p>
          <a:p>
            <a:pPr lvl="1"/>
            <a:r>
              <a:rPr lang="nl-NL" dirty="0"/>
              <a:t>Design a </a:t>
            </a:r>
            <a:r>
              <a:rPr lang="nl-NL" dirty="0" err="1"/>
              <a:t>genome</a:t>
            </a:r>
            <a:r>
              <a:rPr lang="nl-NL" dirty="0"/>
              <a:t> </a:t>
            </a:r>
            <a:r>
              <a:rPr lang="nl-NL" dirty="0" err="1"/>
              <a:t>wide</a:t>
            </a:r>
            <a:r>
              <a:rPr lang="nl-NL" dirty="0"/>
              <a:t> </a:t>
            </a:r>
            <a:r>
              <a:rPr lang="nl-NL" dirty="0" err="1"/>
              <a:t>association</a:t>
            </a:r>
            <a:r>
              <a:rPr lang="nl-NL" dirty="0"/>
              <a:t> </a:t>
            </a:r>
            <a:r>
              <a:rPr lang="nl-NL" dirty="0" err="1"/>
              <a:t>study</a:t>
            </a:r>
            <a:r>
              <a:rPr lang="nl-NL" dirty="0"/>
              <a:t> </a:t>
            </a:r>
            <a:r>
              <a:rPr lang="nl-NL" dirty="0" err="1"/>
              <a:t>for</a:t>
            </a:r>
            <a:r>
              <a:rPr lang="nl-NL" dirty="0"/>
              <a:t> </a:t>
            </a:r>
            <a:r>
              <a:rPr lang="nl-NL" dirty="0" err="1"/>
              <a:t>an</a:t>
            </a:r>
            <a:r>
              <a:rPr lang="nl-NL" dirty="0"/>
              <a:t> </a:t>
            </a:r>
            <a:r>
              <a:rPr lang="nl-NL" dirty="0" err="1"/>
              <a:t>arbitrary</a:t>
            </a:r>
            <a:r>
              <a:rPr lang="nl-NL" dirty="0"/>
              <a:t> </a:t>
            </a:r>
            <a:r>
              <a:rPr lang="nl-NL" dirty="0" err="1"/>
              <a:t>trait</a:t>
            </a:r>
            <a:endParaRPr lang="nl-NL" dirty="0"/>
          </a:p>
          <a:p>
            <a:pPr lvl="1"/>
            <a:endParaRPr lang="nl-NL" dirty="0"/>
          </a:p>
        </p:txBody>
      </p:sp>
    </p:spTree>
    <p:extLst>
      <p:ext uri="{BB962C8B-B14F-4D97-AF65-F5344CB8AC3E}">
        <p14:creationId xmlns:p14="http://schemas.microsoft.com/office/powerpoint/2010/main" val="24455974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International </a:t>
            </a:r>
            <a:r>
              <a:rPr lang="en-US" dirty="0" err="1"/>
              <a:t>HapMap</a:t>
            </a:r>
            <a:r>
              <a:rPr lang="en-US" dirty="0"/>
              <a:t> project</a:t>
            </a:r>
            <a:endParaRPr lang="nl-NL" dirty="0"/>
          </a:p>
        </p:txBody>
      </p:sp>
      <p:sp>
        <p:nvSpPr>
          <p:cNvPr id="3" name="Tijdelijke aanduiding voor inhoud 2"/>
          <p:cNvSpPr>
            <a:spLocks noGrp="1"/>
          </p:cNvSpPr>
          <p:nvPr>
            <p:ph idx="1"/>
          </p:nvPr>
        </p:nvSpPr>
        <p:spPr/>
        <p:txBody>
          <a:bodyPr>
            <a:normAutofit fontScale="77500" lnSpcReduction="20000"/>
          </a:bodyPr>
          <a:lstStyle/>
          <a:p>
            <a:r>
              <a:rPr lang="en-US" dirty="0"/>
              <a:t>Samples </a:t>
            </a:r>
            <a:r>
              <a:rPr lang="en-US" dirty="0" err="1"/>
              <a:t>HapMap</a:t>
            </a:r>
            <a:r>
              <a:rPr lang="en-US" dirty="0"/>
              <a:t> phases 1+2</a:t>
            </a:r>
          </a:p>
          <a:p>
            <a:pPr lvl="1"/>
            <a:r>
              <a:rPr lang="en-US" dirty="0"/>
              <a:t>Yoruba, Nigeria (YRI): </a:t>
            </a:r>
          </a:p>
          <a:p>
            <a:pPr lvl="2"/>
            <a:r>
              <a:rPr lang="en-US" dirty="0"/>
              <a:t>n=90 (30 parent-offspring trios)</a:t>
            </a:r>
          </a:p>
          <a:p>
            <a:pPr lvl="1"/>
            <a:r>
              <a:rPr lang="en-US" dirty="0" err="1"/>
              <a:t>Ceph</a:t>
            </a:r>
            <a:r>
              <a:rPr lang="en-US" dirty="0"/>
              <a:t> - Utah, USA (CEU): </a:t>
            </a:r>
          </a:p>
          <a:p>
            <a:pPr lvl="2"/>
            <a:r>
              <a:rPr lang="en-US" dirty="0"/>
              <a:t>n=90</a:t>
            </a:r>
          </a:p>
          <a:p>
            <a:pPr lvl="1"/>
            <a:r>
              <a:rPr lang="en-US" dirty="0"/>
              <a:t>Han Chinese, Beijing (CHB) + Japanese, Tokyo (JPT):</a:t>
            </a:r>
          </a:p>
          <a:p>
            <a:pPr lvl="2"/>
            <a:r>
              <a:rPr lang="en-US" dirty="0"/>
              <a:t>n=90</a:t>
            </a:r>
          </a:p>
          <a:p>
            <a:endParaRPr lang="en-US" dirty="0"/>
          </a:p>
          <a:p>
            <a:r>
              <a:rPr lang="en-US" dirty="0"/>
              <a:t>Genotyping</a:t>
            </a:r>
          </a:p>
          <a:p>
            <a:pPr lvl="1"/>
            <a:r>
              <a:rPr lang="en-US" dirty="0"/>
              <a:t>6,349,188 suspected SNPs assessed</a:t>
            </a:r>
          </a:p>
          <a:p>
            <a:pPr lvl="1"/>
            <a:r>
              <a:rPr lang="en-US" dirty="0"/>
              <a:t>2,819,322 indeed polymorphic and MAF&gt;0.05</a:t>
            </a:r>
          </a:p>
          <a:p>
            <a:pPr lvl="1"/>
            <a:r>
              <a:rPr lang="en-US" dirty="0"/>
              <a:t>No resequencing done but ENCODE regions (10 x 5Mb) sequenced as reference</a:t>
            </a: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40953" y="1417638"/>
            <a:ext cx="3542124" cy="1162599"/>
          </a:xfrm>
          <a:prstGeom prst="rect">
            <a:avLst/>
          </a:prstGeom>
        </p:spPr>
      </p:pic>
      <p:sp>
        <p:nvSpPr>
          <p:cNvPr id="6" name="Text Box 4"/>
          <p:cNvSpPr txBox="1">
            <a:spLocks noChangeArrowheads="1"/>
          </p:cNvSpPr>
          <p:nvPr/>
        </p:nvSpPr>
        <p:spPr bwMode="auto">
          <a:xfrm>
            <a:off x="6732530" y="6432075"/>
            <a:ext cx="385554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600" i="1" dirty="0" err="1">
                <a:latin typeface="+mn-lt"/>
              </a:rPr>
              <a:t>HapMap</a:t>
            </a:r>
            <a:r>
              <a:rPr lang="nl-NL" sz="1600" i="1" dirty="0">
                <a:latin typeface="+mn-lt"/>
              </a:rPr>
              <a:t> consortium, Nature 2005&amp;2007</a:t>
            </a:r>
            <a:endParaRPr lang="en-GB" sz="1600" i="1" dirty="0">
              <a:latin typeface="+mn-lt"/>
            </a:endParaRPr>
          </a:p>
        </p:txBody>
      </p:sp>
    </p:spTree>
    <p:extLst>
      <p:ext uri="{BB962C8B-B14F-4D97-AF65-F5344CB8AC3E}">
        <p14:creationId xmlns:p14="http://schemas.microsoft.com/office/powerpoint/2010/main" val="9667678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Genetic variation is limited</a:t>
            </a:r>
            <a:endParaRPr lang="nl-NL" dirty="0"/>
          </a:p>
        </p:txBody>
      </p:sp>
      <p:grpSp>
        <p:nvGrpSpPr>
          <p:cNvPr id="7" name="Groep 6"/>
          <p:cNvGrpSpPr/>
          <p:nvPr/>
        </p:nvGrpSpPr>
        <p:grpSpPr>
          <a:xfrm>
            <a:off x="2154239" y="1652110"/>
            <a:ext cx="7883525" cy="4149725"/>
            <a:chOff x="1095375" y="1385888"/>
            <a:chExt cx="7883525" cy="4149725"/>
          </a:xfrm>
        </p:grpSpPr>
        <p:grpSp>
          <p:nvGrpSpPr>
            <p:cNvPr id="8" name="Group 4"/>
            <p:cNvGrpSpPr>
              <a:grpSpLocks/>
            </p:cNvGrpSpPr>
            <p:nvPr/>
          </p:nvGrpSpPr>
          <p:grpSpPr bwMode="auto">
            <a:xfrm>
              <a:off x="1095375" y="1385888"/>
              <a:ext cx="7327900" cy="4149725"/>
              <a:chOff x="1440" y="2213"/>
              <a:chExt cx="3600" cy="1822"/>
            </a:xfrm>
          </p:grpSpPr>
          <p:pic>
            <p:nvPicPr>
              <p:cNvPr id="14" name="Picture 5" descr="nature04226-f8"/>
              <p:cNvPicPr>
                <a:picLocks noChangeAspect="1" noChangeArrowheads="1"/>
              </p:cNvPicPr>
              <p:nvPr/>
            </p:nvPicPr>
            <p:blipFill>
              <a:blip r:embed="rId2">
                <a:extLst>
                  <a:ext uri="{28A0092B-C50C-407E-A947-70E740481C1C}">
                    <a14:useLocalDpi xmlns:a14="http://schemas.microsoft.com/office/drawing/2010/main" val="0"/>
                  </a:ext>
                </a:extLst>
              </a:blip>
              <a:srcRect t="77792"/>
              <a:stretch>
                <a:fillRect/>
              </a:stretch>
            </p:blipFill>
            <p:spPr bwMode="auto">
              <a:xfrm>
                <a:off x="1440" y="3021"/>
                <a:ext cx="3600" cy="1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6" descr="nature04226-f8"/>
              <p:cNvPicPr>
                <a:picLocks noChangeAspect="1" noChangeArrowheads="1"/>
              </p:cNvPicPr>
              <p:nvPr/>
            </p:nvPicPr>
            <p:blipFill>
              <a:blip r:embed="rId2">
                <a:extLst>
                  <a:ext uri="{28A0092B-C50C-407E-A947-70E740481C1C}">
                    <a14:useLocalDpi xmlns:a14="http://schemas.microsoft.com/office/drawing/2010/main" val="0"/>
                  </a:ext>
                </a:extLst>
              </a:blip>
              <a:srcRect l="5667" t="33115" r="3999" b="43758"/>
              <a:stretch>
                <a:fillRect/>
              </a:stretch>
            </p:blipFill>
            <p:spPr bwMode="auto">
              <a:xfrm>
                <a:off x="1646" y="2213"/>
                <a:ext cx="3252" cy="1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9" name="Line 9"/>
            <p:cNvSpPr>
              <a:spLocks noChangeShapeType="1"/>
            </p:cNvSpPr>
            <p:nvPr/>
          </p:nvSpPr>
          <p:spPr bwMode="auto">
            <a:xfrm flipH="1" flipV="1">
              <a:off x="7226300" y="2720975"/>
              <a:ext cx="584200" cy="52387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 name="Text Box 10"/>
            <p:cNvSpPr txBox="1">
              <a:spLocks noChangeArrowheads="1"/>
            </p:cNvSpPr>
            <p:nvPr/>
          </p:nvSpPr>
          <p:spPr bwMode="auto">
            <a:xfrm>
              <a:off x="7118350" y="3254375"/>
              <a:ext cx="185578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t>LD across blocks</a:t>
              </a:r>
              <a:endParaRPr lang="en-US" sz="1800"/>
            </a:p>
          </p:txBody>
        </p:sp>
        <p:sp>
          <p:nvSpPr>
            <p:cNvPr id="11" name="Text Box 11"/>
            <p:cNvSpPr txBox="1">
              <a:spLocks noChangeArrowheads="1"/>
            </p:cNvSpPr>
            <p:nvPr/>
          </p:nvSpPr>
          <p:spPr bwMode="auto">
            <a:xfrm>
              <a:off x="7369175" y="1784350"/>
              <a:ext cx="16097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a:t>D’=1 but r</a:t>
              </a:r>
              <a:r>
                <a:rPr lang="nl-NL" sz="1800" baseline="30000"/>
                <a:t>2</a:t>
              </a:r>
              <a:r>
                <a:rPr lang="nl-NL" sz="1800"/>
                <a:t>&lt;1</a:t>
              </a:r>
              <a:endParaRPr lang="en-US" sz="1800"/>
            </a:p>
          </p:txBody>
        </p:sp>
        <p:sp>
          <p:nvSpPr>
            <p:cNvPr id="12" name="Line 12"/>
            <p:cNvSpPr>
              <a:spLocks noChangeShapeType="1"/>
            </p:cNvSpPr>
            <p:nvPr/>
          </p:nvSpPr>
          <p:spPr bwMode="auto">
            <a:xfrm flipH="1">
              <a:off x="7629525" y="2184400"/>
              <a:ext cx="352425" cy="65405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 name="Text Box 14"/>
            <p:cNvSpPr txBox="1">
              <a:spLocks noChangeArrowheads="1"/>
            </p:cNvSpPr>
            <p:nvPr/>
          </p:nvSpPr>
          <p:spPr bwMode="auto">
            <a:xfrm>
              <a:off x="1584325" y="1503363"/>
              <a:ext cx="9572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b="1" i="1"/>
                <a:t>Red=D’</a:t>
              </a:r>
            </a:p>
          </p:txBody>
        </p:sp>
      </p:grpSp>
    </p:spTree>
    <p:extLst>
      <p:ext uri="{BB962C8B-B14F-4D97-AF65-F5344CB8AC3E}">
        <p14:creationId xmlns:p14="http://schemas.microsoft.com/office/powerpoint/2010/main" val="1077400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Genetic imputation</a:t>
            </a:r>
            <a:endParaRPr lang="nl-NL" dirty="0"/>
          </a:p>
        </p:txBody>
      </p:sp>
      <p:sp>
        <p:nvSpPr>
          <p:cNvPr id="3" name="Tijdelijke aanduiding voor inhoud 2"/>
          <p:cNvSpPr>
            <a:spLocks noGrp="1"/>
          </p:cNvSpPr>
          <p:nvPr>
            <p:ph idx="1"/>
          </p:nvPr>
        </p:nvSpPr>
        <p:spPr/>
        <p:txBody>
          <a:bodyPr>
            <a:normAutofit/>
          </a:bodyPr>
          <a:lstStyle/>
          <a:p>
            <a:r>
              <a:rPr lang="en-US" dirty="0"/>
              <a:t>Prediction of missing genotypes using LD</a:t>
            </a:r>
          </a:p>
        </p:txBody>
      </p:sp>
      <p:grpSp>
        <p:nvGrpSpPr>
          <p:cNvPr id="7" name="Groep 6"/>
          <p:cNvGrpSpPr/>
          <p:nvPr/>
        </p:nvGrpSpPr>
        <p:grpSpPr>
          <a:xfrm>
            <a:off x="2379932" y="1709954"/>
            <a:ext cx="8271271" cy="4333875"/>
            <a:chOff x="1631950" y="2022475"/>
            <a:chExt cx="8271271" cy="4333875"/>
          </a:xfrm>
        </p:grpSpPr>
        <p:sp>
          <p:nvSpPr>
            <p:cNvPr id="8" name="Text Box 4"/>
            <p:cNvSpPr txBox="1">
              <a:spLocks noChangeArrowheads="1"/>
            </p:cNvSpPr>
            <p:nvPr/>
          </p:nvSpPr>
          <p:spPr bwMode="auto">
            <a:xfrm>
              <a:off x="1860550" y="2022475"/>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endParaRPr lang="nl-NL">
                <a:latin typeface="Times New Roman" pitchFamily="18" charset="0"/>
              </a:endParaRPr>
            </a:p>
          </p:txBody>
        </p:sp>
        <p:sp>
          <p:nvSpPr>
            <p:cNvPr id="9" name="Line 7"/>
            <p:cNvSpPr>
              <a:spLocks noChangeShapeType="1"/>
            </p:cNvSpPr>
            <p:nvPr/>
          </p:nvSpPr>
          <p:spPr bwMode="auto">
            <a:xfrm>
              <a:off x="1898650" y="3459163"/>
              <a:ext cx="34544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 name="Text Box 8"/>
            <p:cNvSpPr txBox="1">
              <a:spLocks noChangeArrowheads="1"/>
            </p:cNvSpPr>
            <p:nvPr/>
          </p:nvSpPr>
          <p:spPr bwMode="auto">
            <a:xfrm>
              <a:off x="2212975" y="3219450"/>
              <a:ext cx="262943"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A</a:t>
              </a:r>
            </a:p>
          </p:txBody>
        </p:sp>
        <p:sp>
          <p:nvSpPr>
            <p:cNvPr id="11" name="Text Box 9"/>
            <p:cNvSpPr txBox="1">
              <a:spLocks noChangeArrowheads="1"/>
            </p:cNvSpPr>
            <p:nvPr/>
          </p:nvSpPr>
          <p:spPr bwMode="auto">
            <a:xfrm>
              <a:off x="3170238" y="3219450"/>
              <a:ext cx="262943"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C</a:t>
              </a:r>
            </a:p>
          </p:txBody>
        </p:sp>
        <p:sp>
          <p:nvSpPr>
            <p:cNvPr id="12" name="Text Box 10"/>
            <p:cNvSpPr txBox="1">
              <a:spLocks noChangeArrowheads="1"/>
            </p:cNvSpPr>
            <p:nvPr/>
          </p:nvSpPr>
          <p:spPr bwMode="auto">
            <a:xfrm>
              <a:off x="4808538" y="3219450"/>
              <a:ext cx="280577"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G</a:t>
              </a:r>
            </a:p>
          </p:txBody>
        </p:sp>
        <p:sp>
          <p:nvSpPr>
            <p:cNvPr id="13" name="Line 11"/>
            <p:cNvSpPr>
              <a:spLocks noChangeShapeType="1"/>
            </p:cNvSpPr>
            <p:nvPr/>
          </p:nvSpPr>
          <p:spPr bwMode="auto">
            <a:xfrm>
              <a:off x="1898650" y="4183063"/>
              <a:ext cx="34544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 name="Text Box 12"/>
            <p:cNvSpPr txBox="1">
              <a:spLocks noChangeArrowheads="1"/>
            </p:cNvSpPr>
            <p:nvPr/>
          </p:nvSpPr>
          <p:spPr bwMode="auto">
            <a:xfrm>
              <a:off x="2212975" y="3943350"/>
              <a:ext cx="280577"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G</a:t>
              </a:r>
            </a:p>
          </p:txBody>
        </p:sp>
        <p:sp>
          <p:nvSpPr>
            <p:cNvPr id="15" name="Text Box 13"/>
            <p:cNvSpPr txBox="1">
              <a:spLocks noChangeArrowheads="1"/>
            </p:cNvSpPr>
            <p:nvPr/>
          </p:nvSpPr>
          <p:spPr bwMode="auto">
            <a:xfrm>
              <a:off x="3170238" y="3943350"/>
              <a:ext cx="258134"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T</a:t>
              </a:r>
            </a:p>
          </p:txBody>
        </p:sp>
        <p:sp>
          <p:nvSpPr>
            <p:cNvPr id="16" name="Text Box 14"/>
            <p:cNvSpPr txBox="1">
              <a:spLocks noChangeArrowheads="1"/>
            </p:cNvSpPr>
            <p:nvPr/>
          </p:nvSpPr>
          <p:spPr bwMode="auto">
            <a:xfrm>
              <a:off x="4808538" y="3943350"/>
              <a:ext cx="280577"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G</a:t>
              </a:r>
            </a:p>
          </p:txBody>
        </p:sp>
        <p:sp>
          <p:nvSpPr>
            <p:cNvPr id="17" name="Line 15"/>
            <p:cNvSpPr>
              <a:spLocks noChangeShapeType="1"/>
            </p:cNvSpPr>
            <p:nvPr/>
          </p:nvSpPr>
          <p:spPr bwMode="auto">
            <a:xfrm>
              <a:off x="1898650" y="4921250"/>
              <a:ext cx="34544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8" name="Text Box 16"/>
            <p:cNvSpPr txBox="1">
              <a:spLocks noChangeArrowheads="1"/>
            </p:cNvSpPr>
            <p:nvPr/>
          </p:nvSpPr>
          <p:spPr bwMode="auto">
            <a:xfrm>
              <a:off x="2212975" y="4681538"/>
              <a:ext cx="280577"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G</a:t>
              </a:r>
            </a:p>
          </p:txBody>
        </p:sp>
        <p:sp>
          <p:nvSpPr>
            <p:cNvPr id="19" name="Text Box 17"/>
            <p:cNvSpPr txBox="1">
              <a:spLocks noChangeArrowheads="1"/>
            </p:cNvSpPr>
            <p:nvPr/>
          </p:nvSpPr>
          <p:spPr bwMode="auto">
            <a:xfrm>
              <a:off x="3170238" y="4681538"/>
              <a:ext cx="262943"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C</a:t>
              </a:r>
            </a:p>
          </p:txBody>
        </p:sp>
        <p:sp>
          <p:nvSpPr>
            <p:cNvPr id="20" name="Text Box 18"/>
            <p:cNvSpPr txBox="1">
              <a:spLocks noChangeArrowheads="1"/>
            </p:cNvSpPr>
            <p:nvPr/>
          </p:nvSpPr>
          <p:spPr bwMode="auto">
            <a:xfrm>
              <a:off x="4808538" y="4681538"/>
              <a:ext cx="262943" cy="4001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4000" rIns="54000">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800000"/>
                  </a:solidFill>
                </a:rPr>
                <a:t>C</a:t>
              </a:r>
            </a:p>
          </p:txBody>
        </p:sp>
        <p:sp>
          <p:nvSpPr>
            <p:cNvPr id="21" name="Line 19"/>
            <p:cNvSpPr>
              <a:spLocks noChangeShapeType="1"/>
            </p:cNvSpPr>
            <p:nvPr/>
          </p:nvSpPr>
          <p:spPr bwMode="auto">
            <a:xfrm flipH="1" flipV="1">
              <a:off x="2378075" y="5207000"/>
              <a:ext cx="290513" cy="711200"/>
            </a:xfrm>
            <a:prstGeom prst="line">
              <a:avLst/>
            </a:prstGeom>
            <a:noFill/>
            <a:ln w="254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 name="Line 20"/>
            <p:cNvSpPr>
              <a:spLocks noChangeShapeType="1"/>
            </p:cNvSpPr>
            <p:nvPr/>
          </p:nvSpPr>
          <p:spPr bwMode="auto">
            <a:xfrm flipV="1">
              <a:off x="2955925" y="5207000"/>
              <a:ext cx="290513" cy="711200"/>
            </a:xfrm>
            <a:prstGeom prst="line">
              <a:avLst/>
            </a:prstGeom>
            <a:noFill/>
            <a:ln w="254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 name="Line 21"/>
            <p:cNvSpPr>
              <a:spLocks noChangeShapeType="1"/>
            </p:cNvSpPr>
            <p:nvPr/>
          </p:nvSpPr>
          <p:spPr bwMode="auto">
            <a:xfrm flipV="1">
              <a:off x="4954588" y="5207000"/>
              <a:ext cx="0" cy="711200"/>
            </a:xfrm>
            <a:prstGeom prst="line">
              <a:avLst/>
            </a:prstGeom>
            <a:noFill/>
            <a:ln w="25400">
              <a:solidFill>
                <a:srgbClr val="000099"/>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 name="Text Box 22"/>
            <p:cNvSpPr txBox="1">
              <a:spLocks noChangeArrowheads="1"/>
            </p:cNvSpPr>
            <p:nvPr/>
          </p:nvSpPr>
          <p:spPr bwMode="auto">
            <a:xfrm>
              <a:off x="1631950" y="5959475"/>
              <a:ext cx="23161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t>Measured in GWAS</a:t>
              </a:r>
            </a:p>
          </p:txBody>
        </p:sp>
        <p:sp>
          <p:nvSpPr>
            <p:cNvPr id="25" name="Text Box 23"/>
            <p:cNvSpPr txBox="1">
              <a:spLocks noChangeArrowheads="1"/>
            </p:cNvSpPr>
            <p:nvPr/>
          </p:nvSpPr>
          <p:spPr bwMode="auto">
            <a:xfrm>
              <a:off x="4040188" y="5959475"/>
              <a:ext cx="23415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rgbClr val="000099"/>
                  </a:solidFill>
                </a:rPr>
                <a:t>Predicted genotype</a:t>
              </a:r>
            </a:p>
          </p:txBody>
        </p:sp>
        <p:sp>
          <p:nvSpPr>
            <p:cNvPr id="26" name="AutoShape 24"/>
            <p:cNvSpPr>
              <a:spLocks/>
            </p:cNvSpPr>
            <p:nvPr/>
          </p:nvSpPr>
          <p:spPr bwMode="auto">
            <a:xfrm>
              <a:off x="5846763" y="3267075"/>
              <a:ext cx="463550" cy="1814513"/>
            </a:xfrm>
            <a:prstGeom prst="rightBrace">
              <a:avLst>
                <a:gd name="adj1" fmla="val 3262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7" name="Text Box 25"/>
            <p:cNvSpPr txBox="1">
              <a:spLocks noChangeArrowheads="1"/>
            </p:cNvSpPr>
            <p:nvPr/>
          </p:nvSpPr>
          <p:spPr bwMode="auto">
            <a:xfrm>
              <a:off x="6362700" y="3781425"/>
              <a:ext cx="3540521"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2000" dirty="0" err="1"/>
                <a:t>Occuring</a:t>
              </a:r>
              <a:r>
                <a:rPr lang="en-US" sz="2000" dirty="0"/>
                <a:t> haplotypes</a:t>
              </a:r>
            </a:p>
            <a:p>
              <a:pPr eaLnBrk="1" hangingPunct="1"/>
              <a:r>
                <a:rPr lang="en-US" sz="2000" dirty="0"/>
                <a:t>known from Reference Panels</a:t>
              </a:r>
            </a:p>
          </p:txBody>
        </p:sp>
      </p:grpSp>
    </p:spTree>
    <p:extLst>
      <p:ext uri="{BB962C8B-B14F-4D97-AF65-F5344CB8AC3E}">
        <p14:creationId xmlns:p14="http://schemas.microsoft.com/office/powerpoint/2010/main" val="38537528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a:picLocks noChangeAspect="1"/>
          </p:cNvPicPr>
          <p:nvPr/>
        </p:nvPicPr>
        <p:blipFill>
          <a:blip r:embed="rId2"/>
          <a:stretch>
            <a:fillRect/>
          </a:stretch>
        </p:blipFill>
        <p:spPr>
          <a:xfrm>
            <a:off x="7914984" y="3617114"/>
            <a:ext cx="2571750" cy="1781175"/>
          </a:xfrm>
          <a:prstGeom prst="rect">
            <a:avLst/>
          </a:prstGeom>
        </p:spPr>
      </p:pic>
      <p:sp>
        <p:nvSpPr>
          <p:cNvPr id="2" name="Titel 1"/>
          <p:cNvSpPr>
            <a:spLocks noGrp="1"/>
          </p:cNvSpPr>
          <p:nvPr>
            <p:ph type="title"/>
          </p:nvPr>
        </p:nvSpPr>
        <p:spPr/>
        <p:txBody>
          <a:bodyPr/>
          <a:lstStyle/>
          <a:p>
            <a:r>
              <a:rPr lang="en-US" dirty="0"/>
              <a:t>Imputation Reference Panels</a:t>
            </a:r>
            <a:endParaRPr lang="nl-NL" dirty="0"/>
          </a:p>
        </p:txBody>
      </p:sp>
      <p:sp>
        <p:nvSpPr>
          <p:cNvPr id="3" name="Tijdelijke aanduiding voor inhoud 2"/>
          <p:cNvSpPr>
            <a:spLocks noGrp="1"/>
          </p:cNvSpPr>
          <p:nvPr>
            <p:ph idx="1"/>
          </p:nvPr>
        </p:nvSpPr>
        <p:spPr/>
        <p:txBody>
          <a:bodyPr>
            <a:normAutofit/>
          </a:bodyPr>
          <a:lstStyle/>
          <a:p>
            <a:r>
              <a:rPr lang="en-US" sz="2000" dirty="0"/>
              <a:t>International </a:t>
            </a:r>
            <a:r>
              <a:rPr lang="en-US" sz="2000" dirty="0" err="1"/>
              <a:t>HapMap</a:t>
            </a:r>
            <a:r>
              <a:rPr lang="en-US" sz="2000" dirty="0"/>
              <a:t> project (2007)</a:t>
            </a:r>
          </a:p>
          <a:p>
            <a:pPr lvl="1"/>
            <a:r>
              <a:rPr lang="en-US" sz="1600" dirty="0"/>
              <a:t>CEU (European), YRB (African), JPT/CHB (Asian)</a:t>
            </a:r>
          </a:p>
          <a:p>
            <a:pPr lvl="1"/>
            <a:r>
              <a:rPr lang="en-US" sz="1600" dirty="0"/>
              <a:t>270 samples</a:t>
            </a:r>
          </a:p>
          <a:p>
            <a:pPr lvl="1"/>
            <a:r>
              <a:rPr lang="en-US" sz="1600" dirty="0"/>
              <a:t>~2.5M SNPs</a:t>
            </a:r>
          </a:p>
          <a:p>
            <a:endParaRPr lang="en-US" sz="2000" dirty="0"/>
          </a:p>
          <a:p>
            <a:r>
              <a:rPr lang="en-US" sz="2000" dirty="0"/>
              <a:t>1000 Genomes Project (2010)</a:t>
            </a:r>
          </a:p>
          <a:p>
            <a:pPr lvl="1"/>
            <a:r>
              <a:rPr lang="en-US" sz="1600" dirty="0"/>
              <a:t>EUR (European), AFR (African), ASN/SAN (Asian), AMR (Americas)</a:t>
            </a:r>
          </a:p>
          <a:p>
            <a:pPr lvl="1"/>
            <a:r>
              <a:rPr lang="en-US" sz="1600" dirty="0"/>
              <a:t>2,535 samples</a:t>
            </a:r>
          </a:p>
          <a:p>
            <a:pPr lvl="1"/>
            <a:r>
              <a:rPr lang="en-US" sz="1600" dirty="0"/>
              <a:t>~30M SNPs + </a:t>
            </a:r>
            <a:r>
              <a:rPr lang="en-US" sz="1600" dirty="0" err="1"/>
              <a:t>Indels</a:t>
            </a:r>
            <a:endParaRPr lang="en-US" sz="1600" dirty="0"/>
          </a:p>
          <a:p>
            <a:pPr lvl="1"/>
            <a:endParaRPr lang="en-US" sz="2000" dirty="0"/>
          </a:p>
          <a:p>
            <a:r>
              <a:rPr lang="en-US" sz="2000" dirty="0"/>
              <a:t>The Haplotype Reference Consortium (2015)</a:t>
            </a:r>
          </a:p>
          <a:p>
            <a:pPr lvl="1"/>
            <a:r>
              <a:rPr lang="en-US" sz="1600" dirty="0"/>
              <a:t>Mainly EUR ancestry</a:t>
            </a:r>
          </a:p>
          <a:p>
            <a:pPr lvl="1"/>
            <a:r>
              <a:rPr lang="en-US" sz="1600" dirty="0"/>
              <a:t>32,611 samples</a:t>
            </a:r>
          </a:p>
          <a:p>
            <a:pPr lvl="1"/>
            <a:r>
              <a:rPr lang="en-US" sz="1600" dirty="0"/>
              <a:t>39.2 M SNPs</a:t>
            </a:r>
          </a:p>
          <a:p>
            <a:pPr lvl="1"/>
            <a:endParaRPr lang="en-US" sz="2000" dirty="0"/>
          </a:p>
        </p:txBody>
      </p:sp>
      <p:pic>
        <p:nvPicPr>
          <p:cNvPr id="28" name="Afbeelding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35422" y="1590820"/>
            <a:ext cx="2327405" cy="763903"/>
          </a:xfrm>
          <a:prstGeom prst="rect">
            <a:avLst/>
          </a:prstGeom>
        </p:spPr>
      </p:pic>
      <p:pic>
        <p:nvPicPr>
          <p:cNvPr id="4198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24630" t="11011" r="25073" b="78960"/>
          <a:stretch/>
        </p:blipFill>
        <p:spPr bwMode="auto">
          <a:xfrm>
            <a:off x="5584054" y="5633146"/>
            <a:ext cx="4804475" cy="5788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54422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CFD5D9D-5A78-4983-9F85-2882DB68F01F}"/>
              </a:ext>
            </a:extLst>
          </p:cNvPr>
          <p:cNvPicPr>
            <a:picLocks noChangeAspect="1"/>
          </p:cNvPicPr>
          <p:nvPr/>
        </p:nvPicPr>
        <p:blipFill rotWithShape="1">
          <a:blip r:embed="rId2"/>
          <a:srcRect l="37220" r="37352"/>
          <a:stretch/>
        </p:blipFill>
        <p:spPr>
          <a:xfrm rot="3104701">
            <a:off x="9395111" y="4124069"/>
            <a:ext cx="709205" cy="1800000"/>
          </a:xfrm>
          <a:prstGeom prst="rect">
            <a:avLst/>
          </a:prstGeom>
        </p:spPr>
      </p:pic>
      <p:pic>
        <p:nvPicPr>
          <p:cNvPr id="7" name="Picture 6" descr="ILL_tech_Bead_Array">
            <a:extLst>
              <a:ext uri="{FF2B5EF4-FFF2-40B4-BE49-F238E27FC236}">
                <a16:creationId xmlns:a16="http://schemas.microsoft.com/office/drawing/2014/main" id="{7AAC2A8C-E2BF-40E6-A1BB-9D0402199FE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58250" y="1940618"/>
            <a:ext cx="1721488" cy="1718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982337E0-4A44-4326-9BFE-E3DF84F8EAEF}"/>
              </a:ext>
            </a:extLst>
          </p:cNvPr>
          <p:cNvSpPr>
            <a:spLocks noGrp="1"/>
          </p:cNvSpPr>
          <p:nvPr>
            <p:ph type="title"/>
          </p:nvPr>
        </p:nvSpPr>
        <p:spPr/>
        <p:txBody>
          <a:bodyPr/>
          <a:lstStyle/>
          <a:p>
            <a:r>
              <a:rPr lang="en-US" sz="3200" dirty="0"/>
              <a:t>Genetic variation: </a:t>
            </a:r>
            <a:r>
              <a:rPr lang="nl-NL" sz="3200" dirty="0" err="1"/>
              <a:t>Genotyping</a:t>
            </a:r>
            <a:r>
              <a:rPr lang="nl-NL" sz="3200" dirty="0"/>
              <a:t> </a:t>
            </a:r>
            <a:r>
              <a:rPr lang="nl-NL" sz="3200" dirty="0" err="1"/>
              <a:t>and</a:t>
            </a:r>
            <a:r>
              <a:rPr lang="nl-NL" sz="3200" dirty="0"/>
              <a:t> </a:t>
            </a:r>
            <a:r>
              <a:rPr lang="nl-NL" sz="3200" dirty="0" err="1"/>
              <a:t>imputation</a:t>
            </a:r>
            <a:endParaRPr lang="nl-NL" sz="3200" dirty="0"/>
          </a:p>
        </p:txBody>
      </p:sp>
      <p:sp>
        <p:nvSpPr>
          <p:cNvPr id="4" name="Content Placeholder 1">
            <a:extLst>
              <a:ext uri="{FF2B5EF4-FFF2-40B4-BE49-F238E27FC236}">
                <a16:creationId xmlns:a16="http://schemas.microsoft.com/office/drawing/2014/main" id="{F78ACF95-DBCD-4DCF-A6DC-3D8B15A40A43}"/>
              </a:ext>
            </a:extLst>
          </p:cNvPr>
          <p:cNvSpPr>
            <a:spLocks noGrp="1"/>
          </p:cNvSpPr>
          <p:nvPr>
            <p:ph idx="1"/>
          </p:nvPr>
        </p:nvSpPr>
        <p:spPr/>
        <p:txBody>
          <a:bodyPr/>
          <a:lstStyle/>
          <a:p>
            <a:r>
              <a:rPr lang="en-US" dirty="0"/>
              <a:t>Illumina Global Screening Array (GSA) array </a:t>
            </a:r>
          </a:p>
          <a:p>
            <a:pPr lvl="1"/>
            <a:r>
              <a:rPr lang="en-US" dirty="0"/>
              <a:t>~640k common SNPs</a:t>
            </a:r>
          </a:p>
          <a:p>
            <a:pPr lvl="1"/>
            <a:r>
              <a:rPr lang="en-US" dirty="0"/>
              <a:t>Very high data quality (call rate 99.84%)</a:t>
            </a:r>
          </a:p>
          <a:p>
            <a:pPr lvl="1"/>
            <a:r>
              <a:rPr lang="en-US" dirty="0"/>
              <a:t>High throughput (24 samples per chip)</a:t>
            </a:r>
          </a:p>
          <a:p>
            <a:pPr lvl="1"/>
            <a:r>
              <a:rPr lang="en-US" dirty="0"/>
              <a:t>Cost ~€ 50 per sample all in</a:t>
            </a:r>
          </a:p>
          <a:p>
            <a:r>
              <a:rPr lang="en-US" dirty="0"/>
              <a:t>=&gt; Haplotype Reference Consortium imputation up to 40 Million SNPs!</a:t>
            </a:r>
          </a:p>
          <a:p>
            <a:endParaRPr lang="nl-NL" dirty="0"/>
          </a:p>
        </p:txBody>
      </p:sp>
      <p:pic>
        <p:nvPicPr>
          <p:cNvPr id="5" name="Picture 4">
            <a:extLst>
              <a:ext uri="{FF2B5EF4-FFF2-40B4-BE49-F238E27FC236}">
                <a16:creationId xmlns:a16="http://schemas.microsoft.com/office/drawing/2014/main" id="{E139167F-29E6-4CAF-AE4A-CE7391B25687}"/>
              </a:ext>
            </a:extLst>
          </p:cNvPr>
          <p:cNvPicPr>
            <a:picLocks noChangeAspect="1"/>
          </p:cNvPicPr>
          <p:nvPr/>
        </p:nvPicPr>
        <p:blipFill rotWithShape="1">
          <a:blip r:embed="rId2"/>
          <a:srcRect l="37220" r="37352"/>
          <a:stretch/>
        </p:blipFill>
        <p:spPr>
          <a:xfrm rot="3104701">
            <a:off x="9164703" y="5122298"/>
            <a:ext cx="709205" cy="1800000"/>
          </a:xfrm>
          <a:prstGeom prst="rect">
            <a:avLst/>
          </a:prstGeom>
        </p:spPr>
      </p:pic>
      <p:pic>
        <p:nvPicPr>
          <p:cNvPr id="8" name="Picture 7" descr="BeadChip">
            <a:extLst>
              <a:ext uri="{FF2B5EF4-FFF2-40B4-BE49-F238E27FC236}">
                <a16:creationId xmlns:a16="http://schemas.microsoft.com/office/drawing/2014/main" id="{DA799CF3-AA55-4DC6-BFFF-8417D19C5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1388" y="358776"/>
            <a:ext cx="984556" cy="1058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86512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HELP!</a:t>
            </a:r>
            <a:endParaRPr lang="nl-NL" dirty="0"/>
          </a:p>
        </p:txBody>
      </p:sp>
      <p:sp>
        <p:nvSpPr>
          <p:cNvPr id="3" name="Tijdelijke aanduiding voor inhoud 2"/>
          <p:cNvSpPr>
            <a:spLocks noGrp="1"/>
          </p:cNvSpPr>
          <p:nvPr>
            <p:ph idx="1"/>
          </p:nvPr>
        </p:nvSpPr>
        <p:spPr/>
        <p:txBody>
          <a:bodyPr>
            <a:normAutofit/>
          </a:bodyPr>
          <a:lstStyle/>
          <a:p>
            <a:pPr marL="0" indent="0">
              <a:buNone/>
            </a:pPr>
            <a:r>
              <a:rPr lang="en-US" dirty="0">
                <a:solidFill>
                  <a:schemeClr val="accent1">
                    <a:lumMod val="50000"/>
                  </a:schemeClr>
                </a:solidFill>
              </a:rPr>
              <a:t>I generated 400 billion data points</a:t>
            </a:r>
          </a:p>
          <a:p>
            <a:r>
              <a:rPr lang="en-US" dirty="0"/>
              <a:t>40,000,000 SNPs</a:t>
            </a:r>
          </a:p>
          <a:p>
            <a:r>
              <a:rPr lang="en-US" dirty="0"/>
              <a:t>10,000 individuals</a:t>
            </a:r>
          </a:p>
        </p:txBody>
      </p:sp>
      <p:pic>
        <p:nvPicPr>
          <p:cNvPr id="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4879" y="3400063"/>
            <a:ext cx="5909734" cy="332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670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elcaminogmi.dnadirect.com/img/content/common/cellsToDNA.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9896" y="1478579"/>
            <a:ext cx="7784307" cy="5390997"/>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p:txBody>
          <a:bodyPr/>
          <a:lstStyle/>
          <a:p>
            <a:r>
              <a:rPr lang="en-US" dirty="0"/>
              <a:t>Practical</a:t>
            </a:r>
            <a:endParaRPr lang="nl-NL" dirty="0"/>
          </a:p>
        </p:txBody>
      </p:sp>
      <p:sp>
        <p:nvSpPr>
          <p:cNvPr id="3" name="Tijdelijke aanduiding voor inhoud 2"/>
          <p:cNvSpPr>
            <a:spLocks noGrp="1"/>
          </p:cNvSpPr>
          <p:nvPr>
            <p:ph idx="1"/>
          </p:nvPr>
        </p:nvSpPr>
        <p:spPr/>
        <p:txBody>
          <a:bodyPr>
            <a:normAutofit/>
          </a:bodyPr>
          <a:lstStyle/>
          <a:p>
            <a:r>
              <a:rPr lang="en-US" sz="2400" dirty="0"/>
              <a:t>Genome-wide association study (GWAS)</a:t>
            </a:r>
          </a:p>
          <a:p>
            <a:r>
              <a:rPr lang="en-US" sz="2400" dirty="0"/>
              <a:t>Measure single nucleotide polymorphisms (SNPs)</a:t>
            </a:r>
          </a:p>
          <a:p>
            <a:r>
              <a:rPr lang="en-US" sz="2400" dirty="0"/>
              <a:t>300,000 – 40,000,000 SNPs</a:t>
            </a:r>
          </a:p>
        </p:txBody>
      </p:sp>
    </p:spTree>
    <p:extLst>
      <p:ext uri="{BB962C8B-B14F-4D97-AF65-F5344CB8AC3E}">
        <p14:creationId xmlns:p14="http://schemas.microsoft.com/office/powerpoint/2010/main" val="9020930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Practical</a:t>
            </a:r>
            <a:endParaRPr lang="nl-NL" dirty="0"/>
          </a:p>
        </p:txBody>
      </p:sp>
      <p:sp>
        <p:nvSpPr>
          <p:cNvPr id="3" name="Tijdelijke aanduiding voor inhoud 2"/>
          <p:cNvSpPr>
            <a:spLocks noGrp="1"/>
          </p:cNvSpPr>
          <p:nvPr>
            <p:ph idx="1"/>
          </p:nvPr>
        </p:nvSpPr>
        <p:spPr/>
        <p:txBody>
          <a:bodyPr>
            <a:normAutofit/>
          </a:bodyPr>
          <a:lstStyle/>
          <a:p>
            <a:r>
              <a:rPr lang="en-US" sz="2400" dirty="0"/>
              <a:t>Investigate whether different genotypes are associated with different levels of a biomarker</a:t>
            </a:r>
          </a:p>
          <a:p>
            <a:r>
              <a:rPr lang="en-US" sz="2400" dirty="0"/>
              <a:t>Successful approach for many complex diseases/traits</a:t>
            </a:r>
          </a:p>
        </p:txBody>
      </p:sp>
      <p:grpSp>
        <p:nvGrpSpPr>
          <p:cNvPr id="6" name="Groep 5"/>
          <p:cNvGrpSpPr/>
          <p:nvPr/>
        </p:nvGrpSpPr>
        <p:grpSpPr>
          <a:xfrm>
            <a:off x="3743739" y="3107935"/>
            <a:ext cx="4704522" cy="3320846"/>
            <a:chOff x="1162877" y="2332435"/>
            <a:chExt cx="4704522" cy="3320846"/>
          </a:xfrm>
        </p:grpSpPr>
        <p:sp>
          <p:nvSpPr>
            <p:cNvPr id="7" name="Rectangle 4"/>
            <p:cNvSpPr>
              <a:spLocks noChangeArrowheads="1"/>
            </p:cNvSpPr>
            <p:nvPr/>
          </p:nvSpPr>
          <p:spPr bwMode="auto">
            <a:xfrm>
              <a:off x="5210176" y="344090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8" name="Oval 5"/>
            <p:cNvSpPr>
              <a:spLocks noChangeArrowheads="1"/>
            </p:cNvSpPr>
            <p:nvPr/>
          </p:nvSpPr>
          <p:spPr bwMode="auto">
            <a:xfrm>
              <a:off x="2645569" y="3383757"/>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9" name="Oval 6"/>
            <p:cNvSpPr>
              <a:spLocks noChangeArrowheads="1"/>
            </p:cNvSpPr>
            <p:nvPr/>
          </p:nvSpPr>
          <p:spPr bwMode="auto">
            <a:xfrm>
              <a:off x="5000626" y="4117182"/>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10" name="Oval 7"/>
            <p:cNvSpPr>
              <a:spLocks noChangeArrowheads="1"/>
            </p:cNvSpPr>
            <p:nvPr/>
          </p:nvSpPr>
          <p:spPr bwMode="auto">
            <a:xfrm>
              <a:off x="3207544" y="3098007"/>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1" name="Oval 8"/>
            <p:cNvSpPr>
              <a:spLocks noChangeArrowheads="1"/>
            </p:cNvSpPr>
            <p:nvPr/>
          </p:nvSpPr>
          <p:spPr bwMode="auto">
            <a:xfrm>
              <a:off x="2988469" y="372665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12" name="Oval 9"/>
            <p:cNvSpPr>
              <a:spLocks noChangeArrowheads="1"/>
            </p:cNvSpPr>
            <p:nvPr/>
          </p:nvSpPr>
          <p:spPr bwMode="auto">
            <a:xfrm>
              <a:off x="4781551" y="38123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3" name="Oval 10"/>
            <p:cNvSpPr>
              <a:spLocks noChangeArrowheads="1"/>
            </p:cNvSpPr>
            <p:nvPr/>
          </p:nvSpPr>
          <p:spPr bwMode="auto">
            <a:xfrm>
              <a:off x="4076701" y="29932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4" name="Oval 11"/>
            <p:cNvSpPr>
              <a:spLocks noChangeArrowheads="1"/>
            </p:cNvSpPr>
            <p:nvPr/>
          </p:nvSpPr>
          <p:spPr bwMode="auto">
            <a:xfrm>
              <a:off x="4867276" y="3336132"/>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15" name="Oval 12"/>
            <p:cNvSpPr>
              <a:spLocks noChangeArrowheads="1"/>
            </p:cNvSpPr>
            <p:nvPr/>
          </p:nvSpPr>
          <p:spPr bwMode="auto">
            <a:xfrm>
              <a:off x="4324351" y="3459957"/>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16" name="Oval 13"/>
            <p:cNvSpPr>
              <a:spLocks noChangeArrowheads="1"/>
            </p:cNvSpPr>
            <p:nvPr/>
          </p:nvSpPr>
          <p:spPr bwMode="auto">
            <a:xfrm>
              <a:off x="3064669" y="33932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7" name="Oval 14"/>
            <p:cNvSpPr>
              <a:spLocks noChangeArrowheads="1"/>
            </p:cNvSpPr>
            <p:nvPr/>
          </p:nvSpPr>
          <p:spPr bwMode="auto">
            <a:xfrm>
              <a:off x="2016919" y="31646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8" name="Oval 15"/>
            <p:cNvSpPr>
              <a:spLocks noChangeArrowheads="1"/>
            </p:cNvSpPr>
            <p:nvPr/>
          </p:nvSpPr>
          <p:spPr bwMode="auto">
            <a:xfrm>
              <a:off x="1997869" y="37933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19" name="Oval 16"/>
            <p:cNvSpPr>
              <a:spLocks noChangeArrowheads="1"/>
            </p:cNvSpPr>
            <p:nvPr/>
          </p:nvSpPr>
          <p:spPr bwMode="auto">
            <a:xfrm>
              <a:off x="3350419" y="39457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0" name="Oval 17"/>
            <p:cNvSpPr>
              <a:spLocks noChangeArrowheads="1"/>
            </p:cNvSpPr>
            <p:nvPr/>
          </p:nvSpPr>
          <p:spPr bwMode="auto">
            <a:xfrm>
              <a:off x="3225233" y="4321969"/>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21" name="Rectangle 18"/>
            <p:cNvSpPr>
              <a:spLocks noChangeArrowheads="1"/>
            </p:cNvSpPr>
            <p:nvPr/>
          </p:nvSpPr>
          <p:spPr bwMode="auto">
            <a:xfrm>
              <a:off x="2721769" y="363140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2" name="Rectangle 19"/>
            <p:cNvSpPr>
              <a:spLocks noChangeArrowheads="1"/>
            </p:cNvSpPr>
            <p:nvPr/>
          </p:nvSpPr>
          <p:spPr bwMode="auto">
            <a:xfrm>
              <a:off x="2274094" y="426958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3" name="Rectangle 20"/>
            <p:cNvSpPr>
              <a:spLocks noChangeArrowheads="1"/>
            </p:cNvSpPr>
            <p:nvPr/>
          </p:nvSpPr>
          <p:spPr bwMode="auto">
            <a:xfrm>
              <a:off x="2378869" y="32313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4" name="Rectangle 21"/>
            <p:cNvSpPr>
              <a:spLocks noChangeArrowheads="1"/>
            </p:cNvSpPr>
            <p:nvPr/>
          </p:nvSpPr>
          <p:spPr bwMode="auto">
            <a:xfrm>
              <a:off x="4476751" y="38028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5" name="Rectangle 22"/>
            <p:cNvSpPr>
              <a:spLocks noChangeArrowheads="1"/>
            </p:cNvSpPr>
            <p:nvPr/>
          </p:nvSpPr>
          <p:spPr bwMode="auto">
            <a:xfrm>
              <a:off x="4686301" y="4441032"/>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6" name="Rectangle 23"/>
            <p:cNvSpPr>
              <a:spLocks noChangeArrowheads="1"/>
            </p:cNvSpPr>
            <p:nvPr/>
          </p:nvSpPr>
          <p:spPr bwMode="auto">
            <a:xfrm>
              <a:off x="2921794" y="4107657"/>
              <a:ext cx="161925" cy="161925"/>
            </a:xfrm>
            <a:prstGeom prst="rect">
              <a:avLst/>
            </a:prstGeom>
            <a:noFill/>
            <a:ln w="12700">
              <a:solidFill>
                <a:schemeClr val="tx1"/>
              </a:solidFill>
              <a:miter lim="800000"/>
              <a:headEnd/>
              <a:tailEnd/>
            </a:ln>
            <a:effectLst/>
          </p:spPr>
          <p:txBody>
            <a:bodyPr wrap="none" anchor="ctr"/>
            <a:lstStyle/>
            <a:p>
              <a:endParaRPr lang="en-GB" sz="1800"/>
            </a:p>
          </p:txBody>
        </p:sp>
        <p:sp>
          <p:nvSpPr>
            <p:cNvPr id="27" name="Rectangle 24"/>
            <p:cNvSpPr>
              <a:spLocks noChangeArrowheads="1"/>
            </p:cNvSpPr>
            <p:nvPr/>
          </p:nvSpPr>
          <p:spPr bwMode="auto">
            <a:xfrm>
              <a:off x="5372101" y="3040857"/>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28" name="Rectangle 25"/>
            <p:cNvSpPr>
              <a:spLocks noChangeArrowheads="1"/>
            </p:cNvSpPr>
            <p:nvPr/>
          </p:nvSpPr>
          <p:spPr bwMode="auto">
            <a:xfrm>
              <a:off x="3886201" y="335518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29" name="Rectangle 26"/>
            <p:cNvSpPr>
              <a:spLocks noChangeArrowheads="1"/>
            </p:cNvSpPr>
            <p:nvPr/>
          </p:nvSpPr>
          <p:spPr bwMode="auto">
            <a:xfrm>
              <a:off x="2597944" y="2926557"/>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0" name="Rectangle 27"/>
            <p:cNvSpPr>
              <a:spLocks noChangeArrowheads="1"/>
            </p:cNvSpPr>
            <p:nvPr/>
          </p:nvSpPr>
          <p:spPr bwMode="auto">
            <a:xfrm>
              <a:off x="2274094" y="3755232"/>
              <a:ext cx="161925" cy="161925"/>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31" name="Rectangle 28"/>
            <p:cNvSpPr>
              <a:spLocks noChangeArrowheads="1"/>
            </p:cNvSpPr>
            <p:nvPr/>
          </p:nvSpPr>
          <p:spPr bwMode="auto">
            <a:xfrm>
              <a:off x="3933826" y="4288632"/>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32" name="Rectangle 29"/>
            <p:cNvSpPr>
              <a:spLocks noChangeArrowheads="1"/>
            </p:cNvSpPr>
            <p:nvPr/>
          </p:nvSpPr>
          <p:spPr bwMode="auto">
            <a:xfrm>
              <a:off x="3886201" y="3717132"/>
              <a:ext cx="161925" cy="161925"/>
            </a:xfrm>
            <a:prstGeom prst="rect">
              <a:avLst/>
            </a:prstGeom>
            <a:solidFill>
              <a:schemeClr val="accent6">
                <a:lumMod val="40000"/>
                <a:lumOff val="60000"/>
              </a:schemeClr>
            </a:solidFill>
            <a:ln w="12700">
              <a:solidFill>
                <a:schemeClr val="tx1"/>
              </a:solidFill>
              <a:miter lim="800000"/>
              <a:headEnd/>
              <a:tailEnd/>
            </a:ln>
            <a:effectLst/>
          </p:spPr>
          <p:txBody>
            <a:bodyPr wrap="none" anchor="ctr"/>
            <a:lstStyle/>
            <a:p>
              <a:endParaRPr lang="en-GB" sz="1800"/>
            </a:p>
          </p:txBody>
        </p:sp>
        <p:sp>
          <p:nvSpPr>
            <p:cNvPr id="33" name="Rectangle 30"/>
            <p:cNvSpPr>
              <a:spLocks noChangeArrowheads="1"/>
            </p:cNvSpPr>
            <p:nvPr/>
          </p:nvSpPr>
          <p:spPr bwMode="auto">
            <a:xfrm>
              <a:off x="3483769" y="3564732"/>
              <a:ext cx="161925" cy="1619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4" name="Rectangle 31"/>
            <p:cNvSpPr>
              <a:spLocks noChangeArrowheads="1"/>
            </p:cNvSpPr>
            <p:nvPr/>
          </p:nvSpPr>
          <p:spPr bwMode="auto">
            <a:xfrm>
              <a:off x="4667251" y="2926557"/>
              <a:ext cx="161925" cy="161925"/>
            </a:xfrm>
            <a:prstGeom prst="rect">
              <a:avLst/>
            </a:prstGeom>
            <a:solidFill>
              <a:schemeClr val="accent5">
                <a:lumMod val="75000"/>
              </a:schemeClr>
            </a:solidFill>
            <a:ln w="12700">
              <a:solidFill>
                <a:schemeClr val="tx1"/>
              </a:solidFill>
              <a:miter lim="800000"/>
              <a:headEnd/>
              <a:tailEnd/>
            </a:ln>
            <a:effectLst/>
          </p:spPr>
          <p:txBody>
            <a:bodyPr wrap="none" anchor="ctr"/>
            <a:lstStyle/>
            <a:p>
              <a:endParaRPr lang="en-GB" sz="1800"/>
            </a:p>
          </p:txBody>
        </p:sp>
        <p:sp>
          <p:nvSpPr>
            <p:cNvPr id="35" name="Oval 32"/>
            <p:cNvSpPr>
              <a:spLocks noChangeArrowheads="1"/>
            </p:cNvSpPr>
            <p:nvPr/>
          </p:nvSpPr>
          <p:spPr bwMode="auto">
            <a:xfrm>
              <a:off x="2531269" y="411718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6" name="Oval 33"/>
            <p:cNvSpPr>
              <a:spLocks noChangeArrowheads="1"/>
            </p:cNvSpPr>
            <p:nvPr/>
          </p:nvSpPr>
          <p:spPr bwMode="auto">
            <a:xfrm>
              <a:off x="3724276" y="302180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37" name="Oval 34"/>
            <p:cNvSpPr>
              <a:spLocks noChangeArrowheads="1"/>
            </p:cNvSpPr>
            <p:nvPr/>
          </p:nvSpPr>
          <p:spPr bwMode="auto">
            <a:xfrm>
              <a:off x="4200526" y="4136232"/>
              <a:ext cx="161925" cy="16192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sz="1800"/>
            </a:p>
          </p:txBody>
        </p:sp>
        <p:sp>
          <p:nvSpPr>
            <p:cNvPr id="38" name="Line 37"/>
            <p:cNvSpPr>
              <a:spLocks noChangeShapeType="1"/>
            </p:cNvSpPr>
            <p:nvPr/>
          </p:nvSpPr>
          <p:spPr bwMode="auto">
            <a:xfrm rot="5400000">
              <a:off x="3836193" y="3138267"/>
              <a:ext cx="1" cy="3814761"/>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sz="1800"/>
            </a:p>
          </p:txBody>
        </p:sp>
        <p:sp>
          <p:nvSpPr>
            <p:cNvPr id="39" name="Text Box 35"/>
            <p:cNvSpPr txBox="1">
              <a:spLocks noChangeArrowheads="1"/>
            </p:cNvSpPr>
            <p:nvPr/>
          </p:nvSpPr>
          <p:spPr bwMode="auto">
            <a:xfrm>
              <a:off x="3112294" y="2332435"/>
              <a:ext cx="124534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err="1"/>
                <a:t>Population</a:t>
              </a:r>
              <a:endParaRPr lang="en-GB" sz="1800" dirty="0"/>
            </a:p>
          </p:txBody>
        </p:sp>
        <p:sp>
          <p:nvSpPr>
            <p:cNvPr id="40" name="Text Box 35"/>
            <p:cNvSpPr txBox="1">
              <a:spLocks noChangeArrowheads="1"/>
            </p:cNvSpPr>
            <p:nvPr/>
          </p:nvSpPr>
          <p:spPr bwMode="auto">
            <a:xfrm>
              <a:off x="1867443" y="5038503"/>
              <a:ext cx="59663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a:t>Low</a:t>
              </a:r>
              <a:endParaRPr lang="en-GB" sz="1800" dirty="0"/>
            </a:p>
          </p:txBody>
        </p:sp>
        <p:sp>
          <p:nvSpPr>
            <p:cNvPr id="41" name="Text Box 35"/>
            <p:cNvSpPr txBox="1">
              <a:spLocks noChangeArrowheads="1"/>
            </p:cNvSpPr>
            <p:nvPr/>
          </p:nvSpPr>
          <p:spPr bwMode="auto">
            <a:xfrm>
              <a:off x="5217862" y="5045647"/>
              <a:ext cx="64953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800" dirty="0"/>
                <a:t>High</a:t>
              </a:r>
              <a:endParaRPr lang="en-GB" sz="1800" dirty="0"/>
            </a:p>
          </p:txBody>
        </p:sp>
        <p:sp>
          <p:nvSpPr>
            <p:cNvPr id="42" name="Oval 8"/>
            <p:cNvSpPr>
              <a:spLocks noChangeArrowheads="1"/>
            </p:cNvSpPr>
            <p:nvPr/>
          </p:nvSpPr>
          <p:spPr bwMode="auto">
            <a:xfrm>
              <a:off x="1935957" y="5422238"/>
              <a:ext cx="161925" cy="161925"/>
            </a:xfrm>
            <a:prstGeom prst="ellipse">
              <a:avLst/>
            </a:prstGeom>
            <a:noFill/>
            <a:ln w="12700">
              <a:solidFill>
                <a:schemeClr val="tx1"/>
              </a:solidFill>
              <a:round/>
              <a:headEnd/>
              <a:tailEnd/>
            </a:ln>
            <a:effectLst/>
          </p:spPr>
          <p:txBody>
            <a:bodyPr wrap="none" anchor="ctr"/>
            <a:lstStyle/>
            <a:p>
              <a:endParaRPr lang="en-GB" sz="1800"/>
            </a:p>
          </p:txBody>
        </p:sp>
        <p:sp>
          <p:nvSpPr>
            <p:cNvPr id="43" name="Oval 8"/>
            <p:cNvSpPr>
              <a:spLocks noChangeArrowheads="1"/>
            </p:cNvSpPr>
            <p:nvPr/>
          </p:nvSpPr>
          <p:spPr bwMode="auto">
            <a:xfrm>
              <a:off x="2880084" y="5422238"/>
              <a:ext cx="161925" cy="161925"/>
            </a:xfrm>
            <a:prstGeom prst="ellipse">
              <a:avLst/>
            </a:prstGeom>
            <a:solidFill>
              <a:schemeClr val="accent6">
                <a:lumMod val="40000"/>
                <a:lumOff val="60000"/>
              </a:schemeClr>
            </a:solidFill>
            <a:ln w="12700">
              <a:solidFill>
                <a:schemeClr val="tx1"/>
              </a:solidFill>
              <a:round/>
              <a:headEnd/>
              <a:tailEnd/>
            </a:ln>
            <a:effectLst/>
          </p:spPr>
          <p:txBody>
            <a:bodyPr wrap="none" anchor="ctr"/>
            <a:lstStyle/>
            <a:p>
              <a:endParaRPr lang="en-GB" sz="1800"/>
            </a:p>
          </p:txBody>
        </p:sp>
        <p:sp>
          <p:nvSpPr>
            <p:cNvPr id="44" name="Oval 8"/>
            <p:cNvSpPr>
              <a:spLocks noChangeArrowheads="1"/>
            </p:cNvSpPr>
            <p:nvPr/>
          </p:nvSpPr>
          <p:spPr bwMode="auto">
            <a:xfrm>
              <a:off x="3967163" y="5422277"/>
              <a:ext cx="161925" cy="161925"/>
            </a:xfrm>
            <a:prstGeom prst="ellipse">
              <a:avLst/>
            </a:prstGeom>
            <a:solidFill>
              <a:schemeClr val="accent5">
                <a:lumMod val="75000"/>
              </a:schemeClr>
            </a:solidFill>
            <a:ln w="12700">
              <a:solidFill>
                <a:schemeClr val="tx1"/>
              </a:solidFill>
              <a:round/>
              <a:headEnd/>
              <a:tailEnd/>
            </a:ln>
            <a:effectLst/>
          </p:spPr>
          <p:txBody>
            <a:bodyPr wrap="none" anchor="ctr"/>
            <a:lstStyle/>
            <a:p>
              <a:endParaRPr lang="en-GB" sz="1800"/>
            </a:p>
          </p:txBody>
        </p:sp>
        <p:sp>
          <p:nvSpPr>
            <p:cNvPr id="45" name="Text Box 35"/>
            <p:cNvSpPr txBox="1">
              <a:spLocks noChangeArrowheads="1"/>
            </p:cNvSpPr>
            <p:nvPr/>
          </p:nvSpPr>
          <p:spPr bwMode="auto">
            <a:xfrm>
              <a:off x="2112271" y="5376243"/>
              <a:ext cx="37061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AA</a:t>
              </a:r>
              <a:endParaRPr lang="en-GB" sz="1200" dirty="0"/>
            </a:p>
          </p:txBody>
        </p:sp>
        <p:sp>
          <p:nvSpPr>
            <p:cNvPr id="46" name="Text Box 35"/>
            <p:cNvSpPr txBox="1">
              <a:spLocks noChangeArrowheads="1"/>
            </p:cNvSpPr>
            <p:nvPr/>
          </p:nvSpPr>
          <p:spPr bwMode="auto">
            <a:xfrm>
              <a:off x="3064669" y="5376282"/>
              <a:ext cx="38023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GA</a:t>
              </a:r>
              <a:endParaRPr lang="en-GB" sz="1200" dirty="0"/>
            </a:p>
          </p:txBody>
        </p:sp>
        <p:sp>
          <p:nvSpPr>
            <p:cNvPr id="47" name="Text Box 35"/>
            <p:cNvSpPr txBox="1">
              <a:spLocks noChangeArrowheads="1"/>
            </p:cNvSpPr>
            <p:nvPr/>
          </p:nvSpPr>
          <p:spPr bwMode="auto">
            <a:xfrm>
              <a:off x="4129088" y="5376282"/>
              <a:ext cx="38985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GG</a:t>
              </a:r>
              <a:endParaRPr lang="en-GB" sz="1200" dirty="0"/>
            </a:p>
          </p:txBody>
        </p:sp>
        <p:sp>
          <p:nvSpPr>
            <p:cNvPr id="48" name="Text Box 35"/>
            <p:cNvSpPr txBox="1">
              <a:spLocks noChangeArrowheads="1"/>
            </p:cNvSpPr>
            <p:nvPr/>
          </p:nvSpPr>
          <p:spPr bwMode="auto">
            <a:xfrm>
              <a:off x="1162877" y="5371573"/>
              <a:ext cx="832407"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1200" dirty="0"/>
                <a:t>Genotype</a:t>
              </a:r>
              <a:endParaRPr lang="en-GB" sz="1200" dirty="0"/>
            </a:p>
          </p:txBody>
        </p:sp>
      </p:grpSp>
    </p:spTree>
    <p:extLst>
      <p:ext uri="{BB962C8B-B14F-4D97-AF65-F5344CB8AC3E}">
        <p14:creationId xmlns:p14="http://schemas.microsoft.com/office/powerpoint/2010/main" val="1120621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Conquer your fear of </a:t>
            </a:r>
            <a:br>
              <a:rPr lang="en-US" dirty="0"/>
            </a:br>
            <a:r>
              <a:rPr lang="en-US" dirty="0"/>
              <a:t>The Blinking Cursor</a:t>
            </a:r>
            <a:endParaRPr lang="nl-NL" dirty="0"/>
          </a:p>
        </p:txBody>
      </p:sp>
      <p:pic>
        <p:nvPicPr>
          <p:cNvPr id="50" name="Picture 6"/>
          <p:cNvPicPr>
            <a:picLocks noChangeAspect="1" noChangeArrowheads="1"/>
          </p:cNvPicPr>
          <p:nvPr/>
        </p:nvPicPr>
        <p:blipFill>
          <a:blip r:embed="rId2">
            <a:extLst>
              <a:ext uri="{28A0092B-C50C-407E-A947-70E740481C1C}">
                <a14:useLocalDpi xmlns:a14="http://schemas.microsoft.com/office/drawing/2010/main" val="0"/>
              </a:ext>
            </a:extLst>
          </a:blip>
          <a:srcRect r="47188" b="31334"/>
          <a:stretch>
            <a:fillRect/>
          </a:stretch>
        </p:blipFill>
        <p:spPr bwMode="auto">
          <a:xfrm>
            <a:off x="5891797" y="2306639"/>
            <a:ext cx="3846513" cy="312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 name="Text Box 8"/>
          <p:cNvSpPr txBox="1">
            <a:spLocks noChangeArrowheads="1"/>
          </p:cNvSpPr>
          <p:nvPr/>
        </p:nvSpPr>
        <p:spPr bwMode="auto">
          <a:xfrm>
            <a:off x="7108825" y="1809750"/>
            <a:ext cx="3571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nl-NL" sz="2200" dirty="0">
                <a:solidFill>
                  <a:schemeClr val="accent1">
                    <a:lumMod val="50000"/>
                  </a:schemeClr>
                </a:solidFill>
              </a:rPr>
              <a:t>R</a:t>
            </a:r>
            <a:endParaRPr lang="en-US" sz="2200" dirty="0">
              <a:solidFill>
                <a:schemeClr val="accent1">
                  <a:lumMod val="50000"/>
                </a:schemeClr>
              </a:solidFill>
            </a:endParaRPr>
          </a:p>
        </p:txBody>
      </p:sp>
      <p:pic>
        <p:nvPicPr>
          <p:cNvPr id="4" name="Picture 3">
            <a:extLst>
              <a:ext uri="{FF2B5EF4-FFF2-40B4-BE49-F238E27FC236}">
                <a16:creationId xmlns:a16="http://schemas.microsoft.com/office/drawing/2014/main" id="{7863FED6-41FD-40EB-B7A7-C51C6803AB87}"/>
              </a:ext>
            </a:extLst>
          </p:cNvPr>
          <p:cNvPicPr>
            <a:picLocks noChangeAspect="1"/>
          </p:cNvPicPr>
          <p:nvPr/>
        </p:nvPicPr>
        <p:blipFill rotWithShape="1">
          <a:blip r:embed="rId3"/>
          <a:srcRect l="5000" t="16852" r="43645" b="53703"/>
          <a:stretch/>
        </p:blipFill>
        <p:spPr>
          <a:xfrm>
            <a:off x="835025" y="2306639"/>
            <a:ext cx="4943475" cy="1594346"/>
          </a:xfrm>
          <a:prstGeom prst="rect">
            <a:avLst/>
          </a:prstGeom>
        </p:spPr>
      </p:pic>
      <p:sp>
        <p:nvSpPr>
          <p:cNvPr id="5" name="TextBox 4">
            <a:extLst>
              <a:ext uri="{FF2B5EF4-FFF2-40B4-BE49-F238E27FC236}">
                <a16:creationId xmlns:a16="http://schemas.microsoft.com/office/drawing/2014/main" id="{46DB483B-17D6-456A-AE97-9C5828AC5EB5}"/>
              </a:ext>
            </a:extLst>
          </p:cNvPr>
          <p:cNvSpPr txBox="1"/>
          <p:nvPr/>
        </p:nvSpPr>
        <p:spPr>
          <a:xfrm>
            <a:off x="835025" y="4038600"/>
            <a:ext cx="4813300" cy="1200329"/>
          </a:xfrm>
          <a:prstGeom prst="rect">
            <a:avLst/>
          </a:prstGeom>
          <a:noFill/>
        </p:spPr>
        <p:txBody>
          <a:bodyPr wrap="square" rtlCol="0">
            <a:spAutoFit/>
          </a:bodyPr>
          <a:lstStyle/>
          <a:p>
            <a:pPr marL="457200" indent="-457200">
              <a:buFont typeface="+mj-lt"/>
              <a:buAutoNum type="arabicPeriod"/>
            </a:pPr>
            <a:r>
              <a:rPr lang="en-US" dirty="0"/>
              <a:t>Explore input files</a:t>
            </a:r>
          </a:p>
          <a:p>
            <a:pPr marL="457200" indent="-457200">
              <a:buFont typeface="+mj-lt"/>
              <a:buAutoNum type="arabicPeriod"/>
            </a:pPr>
            <a:r>
              <a:rPr lang="en-US" dirty="0"/>
              <a:t>Demo by Dina </a:t>
            </a:r>
            <a:r>
              <a:rPr lang="en-US" dirty="0" err="1"/>
              <a:t>Vojinovic</a:t>
            </a:r>
            <a:endParaRPr lang="en-US" dirty="0"/>
          </a:p>
          <a:p>
            <a:pPr marL="457200" indent="-457200">
              <a:buFont typeface="+mj-lt"/>
              <a:buAutoNum type="arabicPeriod"/>
            </a:pPr>
            <a:r>
              <a:rPr lang="nl-NL" dirty="0" err="1"/>
              <a:t>Explore</a:t>
            </a:r>
            <a:r>
              <a:rPr lang="nl-NL" dirty="0"/>
              <a:t> and </a:t>
            </a:r>
            <a:r>
              <a:rPr lang="nl-NL" dirty="0" err="1"/>
              <a:t>visualize</a:t>
            </a:r>
            <a:r>
              <a:rPr lang="nl-NL" dirty="0"/>
              <a:t> </a:t>
            </a:r>
            <a:r>
              <a:rPr lang="nl-NL" dirty="0" err="1"/>
              <a:t>results</a:t>
            </a:r>
            <a:endParaRPr lang="nl-NL" dirty="0"/>
          </a:p>
        </p:txBody>
      </p:sp>
    </p:spTree>
    <p:extLst>
      <p:ext uri="{BB962C8B-B14F-4D97-AF65-F5344CB8AC3E}">
        <p14:creationId xmlns:p14="http://schemas.microsoft.com/office/powerpoint/2010/main" val="18085328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fbeelding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6192" y="49192"/>
            <a:ext cx="6562846" cy="6562846"/>
          </a:xfrm>
          <a:prstGeom prst="rect">
            <a:avLst/>
          </a:prstGeom>
        </p:spPr>
      </p:pic>
    </p:spTree>
    <p:extLst>
      <p:ext uri="{BB962C8B-B14F-4D97-AF65-F5344CB8AC3E}">
        <p14:creationId xmlns:p14="http://schemas.microsoft.com/office/powerpoint/2010/main" val="318832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Disease</a:t>
            </a:r>
            <a:r>
              <a:rPr lang="nl-NL" dirty="0"/>
              <a:t> </a:t>
            </a:r>
            <a:r>
              <a:rPr lang="nl-NL" dirty="0" err="1"/>
              <a:t>mechanisms</a:t>
            </a:r>
            <a:endParaRPr lang="nl-NL" dirty="0"/>
          </a:p>
        </p:txBody>
      </p:sp>
      <p:sp>
        <p:nvSpPr>
          <p:cNvPr id="4" name="Ovaal 3"/>
          <p:cNvSpPr/>
          <p:nvPr/>
        </p:nvSpPr>
        <p:spPr>
          <a:xfrm>
            <a:off x="3110264" y="4698567"/>
            <a:ext cx="2253343" cy="1007706"/>
          </a:xfrm>
          <a:prstGeom prst="ellipse">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3000" dirty="0" err="1"/>
              <a:t>Disease</a:t>
            </a:r>
            <a:endParaRPr lang="nl-NL" sz="3000" dirty="0"/>
          </a:p>
        </p:txBody>
      </p:sp>
      <p:sp>
        <p:nvSpPr>
          <p:cNvPr id="7" name="Afgeronde rechthoek 6"/>
          <p:cNvSpPr/>
          <p:nvPr/>
        </p:nvSpPr>
        <p:spPr>
          <a:xfrm>
            <a:off x="2219437" y="2207855"/>
            <a:ext cx="4050000" cy="405000"/>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Genetics</a:t>
            </a:r>
          </a:p>
        </p:txBody>
      </p:sp>
      <p:sp>
        <p:nvSpPr>
          <p:cNvPr id="8" name="Afgeronde rechthoek 7"/>
          <p:cNvSpPr/>
          <p:nvPr/>
        </p:nvSpPr>
        <p:spPr>
          <a:xfrm>
            <a:off x="2219437" y="2695444"/>
            <a:ext cx="4050000" cy="405000"/>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Lifestyle</a:t>
            </a:r>
          </a:p>
        </p:txBody>
      </p:sp>
      <p:sp>
        <p:nvSpPr>
          <p:cNvPr id="10" name="Afgeronde rechthoek 9"/>
          <p:cNvSpPr/>
          <p:nvPr/>
        </p:nvSpPr>
        <p:spPr>
          <a:xfrm>
            <a:off x="2222524" y="3183033"/>
            <a:ext cx="4050000" cy="405000"/>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Living environment</a:t>
            </a:r>
          </a:p>
        </p:txBody>
      </p:sp>
      <p:sp>
        <p:nvSpPr>
          <p:cNvPr id="15" name="Tekstvak 14"/>
          <p:cNvSpPr txBox="1"/>
          <p:nvPr/>
        </p:nvSpPr>
        <p:spPr>
          <a:xfrm>
            <a:off x="7195756" y="2273945"/>
            <a:ext cx="3549479" cy="3970318"/>
          </a:xfrm>
          <a:prstGeom prst="rect">
            <a:avLst/>
          </a:prstGeom>
          <a:noFill/>
        </p:spPr>
        <p:txBody>
          <a:bodyPr wrap="square" rtlCol="0">
            <a:spAutoFit/>
          </a:bodyPr>
          <a:lstStyle/>
          <a:p>
            <a:pPr marL="257175" indent="-257175">
              <a:buFont typeface="+mj-lt"/>
              <a:buAutoNum type="arabicPeriod"/>
            </a:pPr>
            <a:r>
              <a:rPr lang="nl-NL" sz="1800" dirty="0" err="1"/>
              <a:t>Invariable</a:t>
            </a:r>
            <a:r>
              <a:rPr lang="nl-NL" sz="1800" dirty="0"/>
              <a:t> over time</a:t>
            </a:r>
          </a:p>
          <a:p>
            <a:pPr marL="257175" indent="-257175">
              <a:buFont typeface="+mj-lt"/>
              <a:buAutoNum type="arabicPeriod"/>
            </a:pPr>
            <a:r>
              <a:rPr lang="nl-NL" sz="1800" dirty="0" err="1"/>
              <a:t>Invariable</a:t>
            </a:r>
            <a:r>
              <a:rPr lang="nl-NL" sz="1800" dirty="0"/>
              <a:t> over tissues</a:t>
            </a:r>
          </a:p>
          <a:p>
            <a:pPr marL="257175" indent="-257175">
              <a:buFont typeface="+mj-lt"/>
              <a:buAutoNum type="arabicPeriod"/>
            </a:pPr>
            <a:r>
              <a:rPr lang="nl-NL" sz="1800" dirty="0" err="1"/>
              <a:t>Almost</a:t>
            </a:r>
            <a:r>
              <a:rPr lang="nl-NL" sz="1800" dirty="0"/>
              <a:t> </a:t>
            </a:r>
            <a:r>
              <a:rPr lang="nl-NL" sz="1800" dirty="0" err="1"/>
              <a:t>all</a:t>
            </a:r>
            <a:r>
              <a:rPr lang="nl-NL" sz="1800" dirty="0"/>
              <a:t> </a:t>
            </a:r>
            <a:r>
              <a:rPr lang="nl-NL" sz="1800" dirty="0" err="1"/>
              <a:t>traits</a:t>
            </a:r>
            <a:r>
              <a:rPr lang="nl-NL" sz="1800" dirty="0"/>
              <a:t> have a </a:t>
            </a:r>
            <a:r>
              <a:rPr lang="nl-NL" sz="1800" dirty="0" err="1"/>
              <a:t>genetic</a:t>
            </a:r>
            <a:r>
              <a:rPr lang="nl-NL" sz="1800" dirty="0"/>
              <a:t> component</a:t>
            </a:r>
          </a:p>
          <a:p>
            <a:pPr marL="257175" indent="-257175">
              <a:buFont typeface="+mj-lt"/>
              <a:buAutoNum type="arabicPeriod"/>
            </a:pPr>
            <a:r>
              <a:rPr lang="en-US" sz="1800" dirty="0"/>
              <a:t>Potential insight in</a:t>
            </a:r>
          </a:p>
          <a:p>
            <a:pPr marL="600075" lvl="1" indent="-257175">
              <a:buFont typeface="+mj-lt"/>
              <a:buAutoNum type="alphaLcParenR"/>
            </a:pPr>
            <a:r>
              <a:rPr lang="en-US" sz="1800" dirty="0"/>
              <a:t>Biology and mechanisms</a:t>
            </a:r>
          </a:p>
          <a:p>
            <a:pPr marL="600075" lvl="1" indent="-257175">
              <a:buFont typeface="+mj-lt"/>
              <a:buAutoNum type="alphaLcParenR"/>
            </a:pPr>
            <a:r>
              <a:rPr lang="en-US" sz="1800" dirty="0"/>
              <a:t>Potential drug targets</a:t>
            </a:r>
          </a:p>
          <a:p>
            <a:pPr marL="600075" lvl="1" indent="-257175">
              <a:buFont typeface="+mj-lt"/>
              <a:buAutoNum type="alphaLcParenR"/>
            </a:pPr>
            <a:r>
              <a:rPr lang="en-US" sz="1800" dirty="0"/>
              <a:t>Potential stratification of individuals according to lifetime risk</a:t>
            </a:r>
          </a:p>
          <a:p>
            <a:pPr marL="600075" lvl="1" indent="-257175">
              <a:buFont typeface="+mj-lt"/>
              <a:buAutoNum type="alphaLcParenR"/>
            </a:pPr>
            <a:r>
              <a:rPr lang="en-US" sz="1800" dirty="0"/>
              <a:t>Potential stratification of patients according to the most effective treatment</a:t>
            </a:r>
            <a:endParaRPr lang="nl-NL" sz="1800" dirty="0"/>
          </a:p>
          <a:p>
            <a:endParaRPr lang="nl-NL" sz="1800" dirty="0"/>
          </a:p>
        </p:txBody>
      </p:sp>
      <p:sp>
        <p:nvSpPr>
          <p:cNvPr id="16" name="PIJL-RECHTS 15"/>
          <p:cNvSpPr/>
          <p:nvPr/>
        </p:nvSpPr>
        <p:spPr>
          <a:xfrm>
            <a:off x="6315330" y="2238116"/>
            <a:ext cx="880419" cy="354908"/>
          </a:xfrm>
          <a:prstGeom prst="rightArrow">
            <a:avLst>
              <a:gd name="adj1" fmla="val 31335"/>
              <a:gd name="adj2" fmla="val 50000"/>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000"/>
          </a:p>
        </p:txBody>
      </p:sp>
      <p:sp>
        <p:nvSpPr>
          <p:cNvPr id="17" name="PIJL-OMLAAG 16"/>
          <p:cNvSpPr/>
          <p:nvPr/>
        </p:nvSpPr>
        <p:spPr>
          <a:xfrm>
            <a:off x="3998439" y="3665322"/>
            <a:ext cx="491181" cy="936024"/>
          </a:xfrm>
          <a:prstGeom prst="downArrow">
            <a:avLst/>
          </a:prstGeom>
          <a:gradFill flip="none" rotWithShape="1">
            <a:gsLst>
              <a:gs pos="0">
                <a:schemeClr val="accent6">
                  <a:lumMod val="67000"/>
                </a:schemeClr>
              </a:gs>
              <a:gs pos="48000">
                <a:schemeClr val="accent6">
                  <a:lumMod val="97000"/>
                  <a:lumOff val="3000"/>
                </a:schemeClr>
              </a:gs>
              <a:gs pos="100000">
                <a:schemeClr val="accent4"/>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a:p>
        </p:txBody>
      </p:sp>
      <p:sp>
        <p:nvSpPr>
          <p:cNvPr id="11" name="Afgeronde rechthoek 9">
            <a:extLst>
              <a:ext uri="{FF2B5EF4-FFF2-40B4-BE49-F238E27FC236}">
                <a16:creationId xmlns:a16="http://schemas.microsoft.com/office/drawing/2014/main" id="{ED6D169B-5A68-4A03-9188-A3ED3577F5CB}"/>
              </a:ext>
            </a:extLst>
          </p:cNvPr>
          <p:cNvSpPr/>
          <p:nvPr/>
        </p:nvSpPr>
        <p:spPr>
          <a:xfrm>
            <a:off x="2219437" y="3670622"/>
            <a:ext cx="4050000" cy="405000"/>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Life events</a:t>
            </a:r>
          </a:p>
        </p:txBody>
      </p:sp>
    </p:spTree>
    <p:extLst>
      <p:ext uri="{BB962C8B-B14F-4D97-AF65-F5344CB8AC3E}">
        <p14:creationId xmlns:p14="http://schemas.microsoft.com/office/powerpoint/2010/main" val="407962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F02B9-B216-4D24-9531-EA5A14E10625}"/>
              </a:ext>
            </a:extLst>
          </p:cNvPr>
          <p:cNvSpPr>
            <a:spLocks noGrp="1"/>
          </p:cNvSpPr>
          <p:nvPr>
            <p:ph type="title"/>
          </p:nvPr>
        </p:nvSpPr>
        <p:spPr/>
        <p:txBody>
          <a:bodyPr/>
          <a:lstStyle/>
          <a:p>
            <a:r>
              <a:rPr lang="en-US" dirty="0"/>
              <a:t>Hardy Weinberg Equilibrium</a:t>
            </a:r>
            <a:endParaRPr lang="nl-NL" dirty="0"/>
          </a:p>
        </p:txBody>
      </p:sp>
      <p:sp>
        <p:nvSpPr>
          <p:cNvPr id="3" name="Content Placeholder 2">
            <a:extLst>
              <a:ext uri="{FF2B5EF4-FFF2-40B4-BE49-F238E27FC236}">
                <a16:creationId xmlns:a16="http://schemas.microsoft.com/office/drawing/2014/main" id="{C0603301-CA5F-4592-B00A-B1B5D2C9264E}"/>
              </a:ext>
            </a:extLst>
          </p:cNvPr>
          <p:cNvSpPr>
            <a:spLocks noGrp="1"/>
          </p:cNvSpPr>
          <p:nvPr>
            <p:ph idx="1"/>
          </p:nvPr>
        </p:nvSpPr>
        <p:spPr/>
        <p:txBody>
          <a:bodyPr/>
          <a:lstStyle/>
          <a:p>
            <a:r>
              <a:rPr lang="en-US" dirty="0"/>
              <a:t>HWE is used to check the genotyping quality in GWAS analyses</a:t>
            </a:r>
          </a:p>
          <a:p>
            <a:r>
              <a:rPr lang="en-US" dirty="0"/>
              <a:t>Allele frequencies should correspond with genotype frequencies</a:t>
            </a:r>
          </a:p>
          <a:p>
            <a:r>
              <a:rPr lang="en-US" dirty="0"/>
              <a:t>Example SNP </a:t>
            </a:r>
            <a:r>
              <a:rPr lang="en-US" dirty="0" err="1"/>
              <a:t>rsXX</a:t>
            </a:r>
            <a:r>
              <a:rPr lang="en-US" dirty="0"/>
              <a:t> has 2 alleles:</a:t>
            </a:r>
            <a:br>
              <a:rPr lang="en-US" dirty="0"/>
            </a:br>
            <a:r>
              <a:rPr lang="en-US" dirty="0"/>
              <a:t>A with a frequency of 0.8</a:t>
            </a:r>
            <a:br>
              <a:rPr lang="en-US" dirty="0"/>
            </a:br>
            <a:r>
              <a:rPr lang="en-US" dirty="0"/>
              <a:t>G with a frequency of 0.2</a:t>
            </a:r>
          </a:p>
          <a:p>
            <a:endParaRPr lang="nl-NL" dirty="0"/>
          </a:p>
        </p:txBody>
      </p:sp>
    </p:spTree>
    <p:extLst>
      <p:ext uri="{BB962C8B-B14F-4D97-AF65-F5344CB8AC3E}">
        <p14:creationId xmlns:p14="http://schemas.microsoft.com/office/powerpoint/2010/main" val="37532392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F02B9-B216-4D24-9531-EA5A14E10625}"/>
              </a:ext>
            </a:extLst>
          </p:cNvPr>
          <p:cNvSpPr>
            <a:spLocks noGrp="1"/>
          </p:cNvSpPr>
          <p:nvPr>
            <p:ph type="title"/>
          </p:nvPr>
        </p:nvSpPr>
        <p:spPr/>
        <p:txBody>
          <a:bodyPr/>
          <a:lstStyle/>
          <a:p>
            <a:r>
              <a:rPr lang="en-US" dirty="0"/>
              <a:t>Hardy Weinberg Equilibrium</a:t>
            </a:r>
            <a:endParaRPr lang="nl-NL" dirty="0"/>
          </a:p>
        </p:txBody>
      </p:sp>
      <p:sp>
        <p:nvSpPr>
          <p:cNvPr id="3" name="Content Placeholder 2">
            <a:extLst>
              <a:ext uri="{FF2B5EF4-FFF2-40B4-BE49-F238E27FC236}">
                <a16:creationId xmlns:a16="http://schemas.microsoft.com/office/drawing/2014/main" id="{C0603301-CA5F-4592-B00A-B1B5D2C9264E}"/>
              </a:ext>
            </a:extLst>
          </p:cNvPr>
          <p:cNvSpPr>
            <a:spLocks noGrp="1"/>
          </p:cNvSpPr>
          <p:nvPr>
            <p:ph idx="1"/>
          </p:nvPr>
        </p:nvSpPr>
        <p:spPr>
          <a:xfrm>
            <a:off x="1981200" y="1600201"/>
            <a:ext cx="8229600" cy="4525963"/>
          </a:xfrm>
        </p:spPr>
        <p:txBody>
          <a:bodyPr/>
          <a:lstStyle/>
          <a:p>
            <a:r>
              <a:rPr lang="en-US" dirty="0"/>
              <a:t>A= 0.8 is represented by p</a:t>
            </a:r>
            <a:br>
              <a:rPr lang="en-US" dirty="0"/>
            </a:br>
            <a:r>
              <a:rPr lang="en-US" dirty="0"/>
              <a:t>B = 0.2 is represented by q</a:t>
            </a:r>
          </a:p>
          <a:p>
            <a:pPr marL="0" indent="0">
              <a:buNone/>
            </a:pPr>
            <a:r>
              <a:rPr lang="en-US" dirty="0"/>
              <a:t>=&gt; </a:t>
            </a:r>
            <a:r>
              <a:rPr lang="en-US" dirty="0" err="1"/>
              <a:t>p+q</a:t>
            </a:r>
            <a:r>
              <a:rPr lang="en-US" dirty="0"/>
              <a:t>=1</a:t>
            </a:r>
          </a:p>
          <a:p>
            <a:endParaRPr lang="en-US" dirty="0"/>
          </a:p>
          <a:p>
            <a:r>
              <a:rPr lang="en-US" dirty="0"/>
              <a:t>From allele frequencies the genotype frequencies can be calculated.</a:t>
            </a:r>
          </a:p>
          <a:p>
            <a:endParaRPr lang="en-US" dirty="0"/>
          </a:p>
          <a:p>
            <a:endParaRPr lang="en-US" dirty="0"/>
          </a:p>
          <a:p>
            <a:endParaRPr lang="nl-NL" dirty="0"/>
          </a:p>
        </p:txBody>
      </p:sp>
    </p:spTree>
    <p:extLst>
      <p:ext uri="{BB962C8B-B14F-4D97-AF65-F5344CB8AC3E}">
        <p14:creationId xmlns:p14="http://schemas.microsoft.com/office/powerpoint/2010/main" val="7400688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C633-66AB-4119-A51C-778A6C5AE542}"/>
              </a:ext>
            </a:extLst>
          </p:cNvPr>
          <p:cNvSpPr>
            <a:spLocks noGrp="1"/>
          </p:cNvSpPr>
          <p:nvPr>
            <p:ph type="title"/>
          </p:nvPr>
        </p:nvSpPr>
        <p:spPr/>
        <p:txBody>
          <a:bodyPr/>
          <a:lstStyle/>
          <a:p>
            <a:r>
              <a:rPr lang="en-US" dirty="0"/>
              <a:t>Hardy Weinberg Equilibrium</a:t>
            </a:r>
            <a:endParaRPr lang="nl-NL" dirty="0"/>
          </a:p>
        </p:txBody>
      </p:sp>
      <p:sp>
        <p:nvSpPr>
          <p:cNvPr id="3" name="Content Placeholder 2">
            <a:extLst>
              <a:ext uri="{FF2B5EF4-FFF2-40B4-BE49-F238E27FC236}">
                <a16:creationId xmlns:a16="http://schemas.microsoft.com/office/drawing/2014/main" id="{94536FD9-2051-4A1F-AF68-4D80B28CB277}"/>
              </a:ext>
            </a:extLst>
          </p:cNvPr>
          <p:cNvSpPr>
            <a:spLocks noGrp="1"/>
          </p:cNvSpPr>
          <p:nvPr>
            <p:ph idx="1"/>
          </p:nvPr>
        </p:nvSpPr>
        <p:spPr/>
        <p:txBody>
          <a:bodyPr/>
          <a:lstStyle/>
          <a:p>
            <a:r>
              <a:rPr lang="en-US" dirty="0"/>
              <a:t>Formula of Hardy-Weinberg Equilibrium:</a:t>
            </a:r>
            <a:br>
              <a:rPr lang="en-US" dirty="0"/>
            </a:br>
            <a:r>
              <a:rPr lang="en-US" dirty="0"/>
              <a:t>AA=p</a:t>
            </a:r>
            <a:r>
              <a:rPr lang="en-US" baseline="30000" dirty="0"/>
              <a:t>2</a:t>
            </a:r>
            <a:br>
              <a:rPr lang="en-US" dirty="0"/>
            </a:br>
            <a:r>
              <a:rPr lang="en-US" dirty="0"/>
              <a:t>AG=2pq</a:t>
            </a:r>
            <a:br>
              <a:rPr lang="en-US" dirty="0"/>
            </a:br>
            <a:r>
              <a:rPr lang="en-US" dirty="0"/>
              <a:t>GG=q</a:t>
            </a:r>
            <a:r>
              <a:rPr lang="en-US" baseline="30000" dirty="0"/>
              <a:t>2</a:t>
            </a:r>
          </a:p>
          <a:p>
            <a:r>
              <a:rPr lang="en-US" dirty="0"/>
              <a:t>In this case: </a:t>
            </a:r>
            <a:br>
              <a:rPr lang="en-US" dirty="0"/>
            </a:br>
            <a:r>
              <a:rPr lang="en-US" dirty="0"/>
              <a:t>AA=0.8*0.8= 0.64</a:t>
            </a:r>
            <a:br>
              <a:rPr lang="en-US" dirty="0"/>
            </a:br>
            <a:r>
              <a:rPr lang="en-US" dirty="0"/>
              <a:t>AG=2*0.8*0.2=0.32</a:t>
            </a:r>
            <a:br>
              <a:rPr lang="en-US" dirty="0"/>
            </a:br>
            <a:r>
              <a:rPr lang="en-US" dirty="0"/>
              <a:t>GG=0.2*0.2=0.04</a:t>
            </a:r>
          </a:p>
          <a:p>
            <a:pPr marL="0" indent="0">
              <a:buNone/>
            </a:pPr>
            <a:r>
              <a:rPr lang="en-US" dirty="0"/>
              <a:t>NB: under the assumption of random mating</a:t>
            </a:r>
            <a:endParaRPr lang="nl-NL" dirty="0"/>
          </a:p>
        </p:txBody>
      </p:sp>
    </p:spTree>
    <p:extLst>
      <p:ext uri="{BB962C8B-B14F-4D97-AF65-F5344CB8AC3E}">
        <p14:creationId xmlns:p14="http://schemas.microsoft.com/office/powerpoint/2010/main" val="9282807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B749-B136-4ECB-A3D8-0DA0A627936C}"/>
              </a:ext>
            </a:extLst>
          </p:cNvPr>
          <p:cNvSpPr>
            <a:spLocks noGrp="1"/>
          </p:cNvSpPr>
          <p:nvPr>
            <p:ph type="title"/>
          </p:nvPr>
        </p:nvSpPr>
        <p:spPr/>
        <p:txBody>
          <a:bodyPr/>
          <a:lstStyle/>
          <a:p>
            <a:r>
              <a:rPr lang="en-US" dirty="0"/>
              <a:t>Hardy Weinberg Equilibrium</a:t>
            </a:r>
            <a:endParaRPr lang="nl-NL" dirty="0"/>
          </a:p>
        </p:txBody>
      </p:sp>
      <p:sp>
        <p:nvSpPr>
          <p:cNvPr id="3" name="Content Placeholder 2">
            <a:extLst>
              <a:ext uri="{FF2B5EF4-FFF2-40B4-BE49-F238E27FC236}">
                <a16:creationId xmlns:a16="http://schemas.microsoft.com/office/drawing/2014/main" id="{893E15CE-41BD-42C2-9AB4-3FFC66D4FC59}"/>
              </a:ext>
            </a:extLst>
          </p:cNvPr>
          <p:cNvSpPr>
            <a:spLocks noGrp="1"/>
          </p:cNvSpPr>
          <p:nvPr>
            <p:ph idx="1"/>
          </p:nvPr>
        </p:nvSpPr>
        <p:spPr/>
        <p:txBody>
          <a:bodyPr/>
          <a:lstStyle/>
          <a:p>
            <a:r>
              <a:rPr lang="en-US" dirty="0"/>
              <a:t>HWE test:</a:t>
            </a:r>
          </a:p>
          <a:p>
            <a:endParaRPr lang="nl-NL" dirty="0"/>
          </a:p>
        </p:txBody>
      </p:sp>
      <p:graphicFrame>
        <p:nvGraphicFramePr>
          <p:cNvPr id="4" name="Table 3">
            <a:extLst>
              <a:ext uri="{FF2B5EF4-FFF2-40B4-BE49-F238E27FC236}">
                <a16:creationId xmlns:a16="http://schemas.microsoft.com/office/drawing/2014/main" id="{5E9D89FC-D8E8-4C02-BF26-E720C81EA75C}"/>
              </a:ext>
            </a:extLst>
          </p:cNvPr>
          <p:cNvGraphicFramePr>
            <a:graphicFrameLocks noGrp="1"/>
          </p:cNvGraphicFramePr>
          <p:nvPr>
            <p:extLst>
              <p:ext uri="{D42A27DB-BD31-4B8C-83A1-F6EECF244321}">
                <p14:modId xmlns:p14="http://schemas.microsoft.com/office/powerpoint/2010/main" val="4264193612"/>
              </p:ext>
            </p:extLst>
          </p:nvPr>
        </p:nvGraphicFramePr>
        <p:xfrm>
          <a:off x="2332044" y="2378074"/>
          <a:ext cx="8488357" cy="2955924"/>
        </p:xfrm>
        <a:graphic>
          <a:graphicData uri="http://schemas.openxmlformats.org/drawingml/2006/table">
            <a:tbl>
              <a:tblPr firstRow="1" bandRow="1">
                <a:tableStyleId>{85BE263C-DBD7-4A20-BB59-AAB30ACAA65A}</a:tableStyleId>
              </a:tblPr>
              <a:tblGrid>
                <a:gridCol w="1778538">
                  <a:extLst>
                    <a:ext uri="{9D8B030D-6E8A-4147-A177-3AD203B41FA5}">
                      <a16:colId xmlns:a16="http://schemas.microsoft.com/office/drawing/2014/main" val="2515222614"/>
                    </a:ext>
                  </a:extLst>
                </a:gridCol>
                <a:gridCol w="1620305">
                  <a:extLst>
                    <a:ext uri="{9D8B030D-6E8A-4147-A177-3AD203B41FA5}">
                      <a16:colId xmlns:a16="http://schemas.microsoft.com/office/drawing/2014/main" val="2118799737"/>
                    </a:ext>
                  </a:extLst>
                </a:gridCol>
                <a:gridCol w="2198606">
                  <a:extLst>
                    <a:ext uri="{9D8B030D-6E8A-4147-A177-3AD203B41FA5}">
                      <a16:colId xmlns:a16="http://schemas.microsoft.com/office/drawing/2014/main" val="4079921888"/>
                    </a:ext>
                  </a:extLst>
                </a:gridCol>
                <a:gridCol w="1887607">
                  <a:extLst>
                    <a:ext uri="{9D8B030D-6E8A-4147-A177-3AD203B41FA5}">
                      <a16:colId xmlns:a16="http://schemas.microsoft.com/office/drawing/2014/main" val="1770381484"/>
                    </a:ext>
                  </a:extLst>
                </a:gridCol>
                <a:gridCol w="1003301">
                  <a:extLst>
                    <a:ext uri="{9D8B030D-6E8A-4147-A177-3AD203B41FA5}">
                      <a16:colId xmlns:a16="http://schemas.microsoft.com/office/drawing/2014/main" val="4091312190"/>
                    </a:ext>
                  </a:extLst>
                </a:gridCol>
              </a:tblGrid>
              <a:tr h="660366">
                <a:tc>
                  <a:txBody>
                    <a:bodyPr/>
                    <a:lstStyle/>
                    <a:p>
                      <a:r>
                        <a:rPr lang="en-US" dirty="0"/>
                        <a:t>Genotypes</a:t>
                      </a:r>
                      <a:endParaRPr lang="nl-NL" dirty="0"/>
                    </a:p>
                  </a:txBody>
                  <a:tcPr/>
                </a:tc>
                <a:tc>
                  <a:txBody>
                    <a:bodyPr/>
                    <a:lstStyle/>
                    <a:p>
                      <a:r>
                        <a:rPr lang="en-US" dirty="0"/>
                        <a:t>Observed N</a:t>
                      </a:r>
                      <a:endParaRPr lang="nl-NL" dirty="0"/>
                    </a:p>
                  </a:txBody>
                  <a:tcPr/>
                </a:tc>
                <a:tc>
                  <a:txBody>
                    <a:bodyPr/>
                    <a:lstStyle/>
                    <a:p>
                      <a:r>
                        <a:rPr lang="en-US" dirty="0"/>
                        <a:t>Expected N</a:t>
                      </a:r>
                      <a:endParaRPr lang="nl-NL" dirty="0"/>
                    </a:p>
                  </a:txBody>
                  <a:tcPr/>
                </a:tc>
                <a:tc>
                  <a:txBody>
                    <a:bodyPr/>
                    <a:lstStyle/>
                    <a:p>
                      <a:r>
                        <a:rPr lang="nl-NL" dirty="0"/>
                        <a:t>(obs-</a:t>
                      </a:r>
                      <a:r>
                        <a:rPr lang="nl-NL" dirty="0" err="1"/>
                        <a:t>exp</a:t>
                      </a:r>
                      <a:r>
                        <a:rPr lang="nl-NL" dirty="0"/>
                        <a:t>)</a:t>
                      </a:r>
                      <a:r>
                        <a:rPr lang="nl-NL" baseline="30000" dirty="0"/>
                        <a:t>2</a:t>
                      </a:r>
                      <a:r>
                        <a:rPr lang="nl-NL" dirty="0"/>
                        <a:t>/</a:t>
                      </a:r>
                      <a:r>
                        <a:rPr lang="nl-NL" dirty="0" err="1"/>
                        <a:t>exp</a:t>
                      </a:r>
                      <a:endParaRPr lang="nl-NL" dirty="0"/>
                    </a:p>
                  </a:txBody>
                  <a:tcPr/>
                </a:tc>
                <a:tc>
                  <a:txBody>
                    <a:bodyPr/>
                    <a:lstStyle/>
                    <a:p>
                      <a:endParaRPr lang="nl-NL" dirty="0"/>
                    </a:p>
                  </a:txBody>
                  <a:tcPr/>
                </a:tc>
                <a:extLst>
                  <a:ext uri="{0D108BD9-81ED-4DB2-BD59-A6C34878D82A}">
                    <a16:rowId xmlns:a16="http://schemas.microsoft.com/office/drawing/2014/main" val="723289496"/>
                  </a:ext>
                </a:extLst>
              </a:tr>
              <a:tr h="382593">
                <a:tc>
                  <a:txBody>
                    <a:bodyPr/>
                    <a:lstStyle/>
                    <a:p>
                      <a:r>
                        <a:rPr lang="en-US" dirty="0"/>
                        <a:t>AA</a:t>
                      </a:r>
                      <a:endParaRPr lang="nl-NL" dirty="0"/>
                    </a:p>
                  </a:txBody>
                  <a:tcPr/>
                </a:tc>
                <a:tc>
                  <a:txBody>
                    <a:bodyPr/>
                    <a:lstStyle/>
                    <a:p>
                      <a:r>
                        <a:rPr lang="en-US" dirty="0"/>
                        <a:t>60</a:t>
                      </a:r>
                      <a:endParaRPr lang="nl-NL" dirty="0"/>
                    </a:p>
                  </a:txBody>
                  <a:tcPr/>
                </a:tc>
                <a:tc>
                  <a:txBody>
                    <a:bodyPr/>
                    <a:lstStyle/>
                    <a:p>
                      <a:r>
                        <a:rPr lang="en-US" dirty="0"/>
                        <a:t>64 (p</a:t>
                      </a:r>
                      <a:r>
                        <a:rPr lang="en-US" baseline="30000" dirty="0"/>
                        <a:t>2</a:t>
                      </a:r>
                      <a:r>
                        <a:rPr lang="en-US" dirty="0"/>
                        <a:t> * 100)</a:t>
                      </a:r>
                    </a:p>
                  </a:txBody>
                  <a:tcPr/>
                </a:tc>
                <a:tc>
                  <a:txBody>
                    <a:bodyPr/>
                    <a:lstStyle/>
                    <a:p>
                      <a:r>
                        <a:rPr lang="en-US" dirty="0"/>
                        <a:t>0.25</a:t>
                      </a:r>
                      <a:endParaRPr lang="nl-NL" dirty="0"/>
                    </a:p>
                  </a:txBody>
                  <a:tcPr/>
                </a:tc>
                <a:tc>
                  <a:txBody>
                    <a:bodyPr/>
                    <a:lstStyle/>
                    <a:p>
                      <a:endParaRPr lang="nl-NL"/>
                    </a:p>
                  </a:txBody>
                  <a:tcPr/>
                </a:tc>
                <a:extLst>
                  <a:ext uri="{0D108BD9-81ED-4DB2-BD59-A6C34878D82A}">
                    <a16:rowId xmlns:a16="http://schemas.microsoft.com/office/drawing/2014/main" val="871748310"/>
                  </a:ext>
                </a:extLst>
              </a:tr>
              <a:tr h="382593">
                <a:tc>
                  <a:txBody>
                    <a:bodyPr/>
                    <a:lstStyle/>
                    <a:p>
                      <a:r>
                        <a:rPr lang="en-US" dirty="0"/>
                        <a:t>AG</a:t>
                      </a:r>
                      <a:endParaRPr lang="nl-NL" dirty="0"/>
                    </a:p>
                  </a:txBody>
                  <a:tcPr/>
                </a:tc>
                <a:tc>
                  <a:txBody>
                    <a:bodyPr/>
                    <a:lstStyle/>
                    <a:p>
                      <a:r>
                        <a:rPr lang="en-US" dirty="0"/>
                        <a:t>20</a:t>
                      </a:r>
                      <a:endParaRPr lang="nl-NL" dirty="0"/>
                    </a:p>
                  </a:txBody>
                  <a:tcPr/>
                </a:tc>
                <a:tc>
                  <a:txBody>
                    <a:bodyPr/>
                    <a:lstStyle/>
                    <a:p>
                      <a:r>
                        <a:rPr lang="en-US" dirty="0"/>
                        <a:t>32 (2pq * 100)</a:t>
                      </a:r>
                      <a:endParaRPr lang="nl-NL" dirty="0"/>
                    </a:p>
                  </a:txBody>
                  <a:tcPr/>
                </a:tc>
                <a:tc>
                  <a:txBody>
                    <a:bodyPr/>
                    <a:lstStyle/>
                    <a:p>
                      <a:r>
                        <a:rPr lang="en-US" dirty="0"/>
                        <a:t>4.5</a:t>
                      </a:r>
                    </a:p>
                  </a:txBody>
                  <a:tcPr/>
                </a:tc>
                <a:tc>
                  <a:txBody>
                    <a:bodyPr/>
                    <a:lstStyle/>
                    <a:p>
                      <a:endParaRPr lang="nl-NL"/>
                    </a:p>
                  </a:txBody>
                  <a:tcPr/>
                </a:tc>
                <a:extLst>
                  <a:ext uri="{0D108BD9-81ED-4DB2-BD59-A6C34878D82A}">
                    <a16:rowId xmlns:a16="http://schemas.microsoft.com/office/drawing/2014/main" val="2139733670"/>
                  </a:ext>
                </a:extLst>
              </a:tr>
              <a:tr h="382593">
                <a:tc>
                  <a:txBody>
                    <a:bodyPr/>
                    <a:lstStyle/>
                    <a:p>
                      <a:r>
                        <a:rPr lang="en-US" dirty="0"/>
                        <a:t>GG</a:t>
                      </a:r>
                      <a:endParaRPr lang="nl-NL" dirty="0"/>
                    </a:p>
                  </a:txBody>
                  <a:tcPr/>
                </a:tc>
                <a:tc>
                  <a:txBody>
                    <a:bodyPr/>
                    <a:lstStyle/>
                    <a:p>
                      <a:r>
                        <a:rPr lang="en-US" dirty="0"/>
                        <a:t>20</a:t>
                      </a:r>
                      <a:endParaRPr lang="nl-NL" dirty="0"/>
                    </a:p>
                  </a:txBody>
                  <a:tcPr>
                    <a:lnB w="12700" cap="flat" cmpd="sng" algn="ctr">
                      <a:solidFill>
                        <a:schemeClr val="tx1"/>
                      </a:solidFill>
                      <a:prstDash val="solid"/>
                      <a:round/>
                      <a:headEnd type="none" w="med" len="med"/>
                      <a:tailEnd type="none" w="med" len="med"/>
                    </a:lnB>
                  </a:tcPr>
                </a:tc>
                <a:tc>
                  <a:txBody>
                    <a:bodyPr/>
                    <a:lstStyle/>
                    <a:p>
                      <a:r>
                        <a:rPr lang="en-US" dirty="0"/>
                        <a:t>4 (q</a:t>
                      </a:r>
                      <a:r>
                        <a:rPr lang="en-US" baseline="30000" dirty="0"/>
                        <a:t>2</a:t>
                      </a:r>
                      <a:r>
                        <a:rPr lang="en-US" dirty="0"/>
                        <a:t> * 100)</a:t>
                      </a:r>
                      <a:endParaRPr lang="nl-NL" dirty="0"/>
                    </a:p>
                  </a:txBody>
                  <a:tcPr/>
                </a:tc>
                <a:tc>
                  <a:txBody>
                    <a:bodyPr/>
                    <a:lstStyle/>
                    <a:p>
                      <a:r>
                        <a:rPr lang="en-US" dirty="0"/>
                        <a:t>64</a:t>
                      </a:r>
                      <a:endParaRPr lang="nl-NL" dirty="0"/>
                    </a:p>
                  </a:txBody>
                  <a:tcPr>
                    <a:lnB w="12700" cap="flat" cmpd="sng" algn="ctr">
                      <a:solidFill>
                        <a:schemeClr val="tx1"/>
                      </a:solidFill>
                      <a:prstDash val="solid"/>
                      <a:round/>
                      <a:headEnd type="none" w="med" len="med"/>
                      <a:tailEnd type="none" w="med" len="med"/>
                    </a:lnB>
                  </a:tcPr>
                </a:tc>
                <a:tc>
                  <a:txBody>
                    <a:bodyPr/>
                    <a:lstStyle/>
                    <a:p>
                      <a:endParaRPr lang="nl-NL"/>
                    </a:p>
                  </a:txBody>
                  <a:tcPr/>
                </a:tc>
                <a:extLst>
                  <a:ext uri="{0D108BD9-81ED-4DB2-BD59-A6C34878D82A}">
                    <a16:rowId xmlns:a16="http://schemas.microsoft.com/office/drawing/2014/main" val="1361103395"/>
                  </a:ext>
                </a:extLst>
              </a:tr>
              <a:tr h="382593">
                <a:tc>
                  <a:txBody>
                    <a:bodyPr/>
                    <a:lstStyle/>
                    <a:p>
                      <a:r>
                        <a:rPr lang="en-US" dirty="0"/>
                        <a:t>Total</a:t>
                      </a:r>
                      <a:endParaRPr lang="nl-NL" dirty="0"/>
                    </a:p>
                  </a:txBody>
                  <a:tcPr/>
                </a:tc>
                <a:tc>
                  <a:txBody>
                    <a:bodyPr/>
                    <a:lstStyle/>
                    <a:p>
                      <a:r>
                        <a:rPr lang="en-US" dirty="0"/>
                        <a:t>100</a:t>
                      </a:r>
                      <a:endParaRPr lang="nl-NL" dirty="0"/>
                    </a:p>
                  </a:txBody>
                  <a:tcPr>
                    <a:lnT w="12700" cap="flat" cmpd="sng" algn="ctr">
                      <a:solidFill>
                        <a:schemeClr val="tx1"/>
                      </a:solidFill>
                      <a:prstDash val="solid"/>
                      <a:round/>
                      <a:headEnd type="none" w="med" len="med"/>
                      <a:tailEnd type="none" w="med" len="med"/>
                    </a:lnT>
                  </a:tcPr>
                </a:tc>
                <a:tc>
                  <a:txBody>
                    <a:bodyPr/>
                    <a:lstStyle/>
                    <a:p>
                      <a:endParaRPr lang="nl-NL" dirty="0"/>
                    </a:p>
                  </a:txBody>
                  <a:tcPr/>
                </a:tc>
                <a:tc>
                  <a:txBody>
                    <a:bodyPr/>
                    <a:lstStyle/>
                    <a:p>
                      <a:r>
                        <a:rPr lang="en-US" dirty="0"/>
                        <a:t>Chi</a:t>
                      </a:r>
                      <a:r>
                        <a:rPr lang="en-US" baseline="30000" dirty="0"/>
                        <a:t>2</a:t>
                      </a:r>
                      <a:r>
                        <a:rPr lang="en-US" dirty="0"/>
                        <a:t>=68.75</a:t>
                      </a:r>
                      <a:endParaRPr lang="nl-NL" dirty="0"/>
                    </a:p>
                  </a:txBody>
                  <a:tcPr>
                    <a:lnT w="12700" cap="flat" cmpd="sng" algn="ctr">
                      <a:solidFill>
                        <a:schemeClr val="tx1"/>
                      </a:solidFill>
                      <a:prstDash val="solid"/>
                      <a:round/>
                      <a:headEnd type="none" w="med" len="med"/>
                      <a:tailEnd type="none" w="med" len="med"/>
                    </a:lnT>
                  </a:tcPr>
                </a:tc>
                <a:tc>
                  <a:txBody>
                    <a:bodyPr/>
                    <a:lstStyle/>
                    <a:p>
                      <a:endParaRPr lang="nl-NL"/>
                    </a:p>
                  </a:txBody>
                  <a:tcPr/>
                </a:tc>
                <a:extLst>
                  <a:ext uri="{0D108BD9-81ED-4DB2-BD59-A6C34878D82A}">
                    <a16:rowId xmlns:a16="http://schemas.microsoft.com/office/drawing/2014/main" val="3448186963"/>
                  </a:ext>
                </a:extLst>
              </a:tr>
              <a:tr h="382593">
                <a:tc>
                  <a:txBody>
                    <a:bodyPr/>
                    <a:lstStyle/>
                    <a:p>
                      <a:r>
                        <a:rPr lang="en-US" dirty="0"/>
                        <a:t>A frequency</a:t>
                      </a:r>
                      <a:endParaRPr lang="nl-NL" dirty="0"/>
                    </a:p>
                  </a:txBody>
                  <a:tcPr/>
                </a:tc>
                <a:tc>
                  <a:txBody>
                    <a:bodyPr/>
                    <a:lstStyle/>
                    <a:p>
                      <a:r>
                        <a:rPr lang="en-US" dirty="0"/>
                        <a:t>0.8</a:t>
                      </a:r>
                      <a:endParaRPr lang="nl-NL" dirty="0"/>
                    </a:p>
                  </a:txBody>
                  <a:tcPr/>
                </a:tc>
                <a:tc>
                  <a:txBody>
                    <a:bodyPr/>
                    <a:lstStyle/>
                    <a:p>
                      <a:endParaRPr lang="nl-NL"/>
                    </a:p>
                  </a:txBody>
                  <a:tcPr/>
                </a:tc>
                <a:tc>
                  <a:txBody>
                    <a:bodyPr/>
                    <a:lstStyle/>
                    <a:p>
                      <a:r>
                        <a:rPr lang="en-US" dirty="0" err="1"/>
                        <a:t>Df</a:t>
                      </a:r>
                      <a:r>
                        <a:rPr lang="en-US" dirty="0"/>
                        <a:t>=1</a:t>
                      </a:r>
                      <a:endParaRPr lang="nl-NL" dirty="0"/>
                    </a:p>
                  </a:txBody>
                  <a:tcPr/>
                </a:tc>
                <a:tc>
                  <a:txBody>
                    <a:bodyPr/>
                    <a:lstStyle/>
                    <a:p>
                      <a:r>
                        <a:rPr lang="en-US" dirty="0"/>
                        <a:t>P&lt;0.05</a:t>
                      </a:r>
                      <a:endParaRPr lang="nl-NL" dirty="0"/>
                    </a:p>
                  </a:txBody>
                  <a:tcPr/>
                </a:tc>
                <a:extLst>
                  <a:ext uri="{0D108BD9-81ED-4DB2-BD59-A6C34878D82A}">
                    <a16:rowId xmlns:a16="http://schemas.microsoft.com/office/drawing/2014/main" val="154980641"/>
                  </a:ext>
                </a:extLst>
              </a:tr>
              <a:tr h="382593">
                <a:tc>
                  <a:txBody>
                    <a:bodyPr/>
                    <a:lstStyle/>
                    <a:p>
                      <a:r>
                        <a:rPr lang="en-US" dirty="0"/>
                        <a:t>G frequency</a:t>
                      </a:r>
                      <a:endParaRPr lang="nl-NL" dirty="0"/>
                    </a:p>
                  </a:txBody>
                  <a:tcPr/>
                </a:tc>
                <a:tc>
                  <a:txBody>
                    <a:bodyPr/>
                    <a:lstStyle/>
                    <a:p>
                      <a:r>
                        <a:rPr lang="en-US" dirty="0"/>
                        <a:t>0.2</a:t>
                      </a:r>
                      <a:endParaRPr lang="nl-NL" dirty="0"/>
                    </a:p>
                  </a:txBody>
                  <a:tcPr/>
                </a:tc>
                <a:tc>
                  <a:txBody>
                    <a:bodyPr/>
                    <a:lstStyle/>
                    <a:p>
                      <a:endParaRPr lang="nl-NL"/>
                    </a:p>
                  </a:txBody>
                  <a:tcPr/>
                </a:tc>
                <a:tc>
                  <a:txBody>
                    <a:bodyPr/>
                    <a:lstStyle/>
                    <a:p>
                      <a:endParaRPr lang="nl-NL"/>
                    </a:p>
                  </a:txBody>
                  <a:tcPr/>
                </a:tc>
                <a:tc>
                  <a:txBody>
                    <a:bodyPr/>
                    <a:lstStyle/>
                    <a:p>
                      <a:endParaRPr lang="nl-NL" dirty="0"/>
                    </a:p>
                  </a:txBody>
                  <a:tcPr/>
                </a:tc>
                <a:extLst>
                  <a:ext uri="{0D108BD9-81ED-4DB2-BD59-A6C34878D82A}">
                    <a16:rowId xmlns:a16="http://schemas.microsoft.com/office/drawing/2014/main" val="2090858063"/>
                  </a:ext>
                </a:extLst>
              </a:tr>
            </a:tbl>
          </a:graphicData>
        </a:graphic>
      </p:graphicFrame>
    </p:spTree>
    <p:extLst>
      <p:ext uri="{BB962C8B-B14F-4D97-AF65-F5344CB8AC3E}">
        <p14:creationId xmlns:p14="http://schemas.microsoft.com/office/powerpoint/2010/main" val="39161004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6170" y="4378042"/>
            <a:ext cx="2604408" cy="2126933"/>
          </a:xfrm>
          <a:prstGeom prst="rect">
            <a:avLst/>
          </a:prstGeom>
        </p:spPr>
      </p:pic>
      <p:sp>
        <p:nvSpPr>
          <p:cNvPr id="2" name="Titel 1"/>
          <p:cNvSpPr>
            <a:spLocks noGrp="1"/>
          </p:cNvSpPr>
          <p:nvPr>
            <p:ph type="title"/>
          </p:nvPr>
        </p:nvSpPr>
        <p:spPr/>
        <p:txBody>
          <a:bodyPr/>
          <a:lstStyle/>
          <a:p>
            <a:r>
              <a:rPr lang="nl-NL" dirty="0"/>
              <a:t>Learning goals</a:t>
            </a:r>
          </a:p>
        </p:txBody>
      </p:sp>
      <p:sp>
        <p:nvSpPr>
          <p:cNvPr id="3" name="Tijdelijke aanduiding voor inhoud 2"/>
          <p:cNvSpPr>
            <a:spLocks noGrp="1"/>
          </p:cNvSpPr>
          <p:nvPr>
            <p:ph idx="1"/>
          </p:nvPr>
        </p:nvSpPr>
        <p:spPr/>
        <p:txBody>
          <a:bodyPr/>
          <a:lstStyle/>
          <a:p>
            <a:r>
              <a:rPr lang="nl-NL" dirty="0" err="1"/>
              <a:t>After</a:t>
            </a:r>
            <a:r>
              <a:rPr lang="nl-NL" dirty="0"/>
              <a:t> </a:t>
            </a:r>
            <a:r>
              <a:rPr lang="nl-NL" dirty="0" err="1"/>
              <a:t>this</a:t>
            </a:r>
            <a:r>
              <a:rPr lang="nl-NL" dirty="0"/>
              <a:t> </a:t>
            </a:r>
            <a:r>
              <a:rPr lang="nl-NL" dirty="0" err="1"/>
              <a:t>third</a:t>
            </a:r>
            <a:r>
              <a:rPr lang="nl-NL" dirty="0"/>
              <a:t> part </a:t>
            </a:r>
            <a:r>
              <a:rPr lang="nl-NL" dirty="0" err="1"/>
              <a:t>you</a:t>
            </a:r>
            <a:r>
              <a:rPr lang="nl-NL" dirty="0"/>
              <a:t> are </a:t>
            </a:r>
            <a:r>
              <a:rPr lang="nl-NL" dirty="0" err="1"/>
              <a:t>able</a:t>
            </a:r>
            <a:r>
              <a:rPr lang="nl-NL" dirty="0"/>
              <a:t> </a:t>
            </a:r>
            <a:r>
              <a:rPr lang="nl-NL" dirty="0" err="1"/>
              <a:t>to</a:t>
            </a:r>
            <a:endParaRPr lang="nl-NL" dirty="0"/>
          </a:p>
          <a:p>
            <a:pPr lvl="1"/>
            <a:r>
              <a:rPr lang="nl-NL" dirty="0" err="1"/>
              <a:t>Explain</a:t>
            </a:r>
            <a:r>
              <a:rPr lang="nl-NL" dirty="0"/>
              <a:t> the </a:t>
            </a:r>
            <a:r>
              <a:rPr lang="nl-NL" dirty="0" err="1"/>
              <a:t>principles</a:t>
            </a:r>
            <a:r>
              <a:rPr lang="nl-NL" dirty="0"/>
              <a:t> of a </a:t>
            </a:r>
            <a:r>
              <a:rPr lang="nl-NL" dirty="0" err="1"/>
              <a:t>genetic</a:t>
            </a:r>
            <a:r>
              <a:rPr lang="nl-NL" dirty="0"/>
              <a:t> </a:t>
            </a:r>
            <a:r>
              <a:rPr lang="nl-NL" dirty="0" err="1"/>
              <a:t>association</a:t>
            </a:r>
            <a:r>
              <a:rPr lang="nl-NL" dirty="0"/>
              <a:t> analysis</a:t>
            </a:r>
          </a:p>
          <a:p>
            <a:pPr lvl="1"/>
            <a:r>
              <a:rPr lang="nl-NL" dirty="0" err="1"/>
              <a:t>Apply</a:t>
            </a:r>
            <a:r>
              <a:rPr lang="nl-NL" dirty="0"/>
              <a:t> </a:t>
            </a:r>
            <a:r>
              <a:rPr lang="nl-NL" dirty="0" err="1"/>
              <a:t>adjustment</a:t>
            </a:r>
            <a:r>
              <a:rPr lang="nl-NL" dirty="0"/>
              <a:t> </a:t>
            </a:r>
            <a:r>
              <a:rPr lang="nl-NL" dirty="0" err="1"/>
              <a:t>for</a:t>
            </a:r>
            <a:r>
              <a:rPr lang="nl-NL" dirty="0"/>
              <a:t> multiple </a:t>
            </a:r>
            <a:r>
              <a:rPr lang="nl-NL" dirty="0" err="1"/>
              <a:t>testing</a:t>
            </a:r>
            <a:r>
              <a:rPr lang="nl-NL" dirty="0"/>
              <a:t> in </a:t>
            </a:r>
            <a:r>
              <a:rPr lang="nl-NL" dirty="0" err="1"/>
              <a:t>genome</a:t>
            </a:r>
            <a:r>
              <a:rPr lang="nl-NL" dirty="0"/>
              <a:t> </a:t>
            </a:r>
            <a:r>
              <a:rPr lang="nl-NL" dirty="0" err="1"/>
              <a:t>wide</a:t>
            </a:r>
            <a:r>
              <a:rPr lang="nl-NL" dirty="0"/>
              <a:t> </a:t>
            </a:r>
            <a:r>
              <a:rPr lang="nl-NL" dirty="0" err="1"/>
              <a:t>association</a:t>
            </a:r>
            <a:r>
              <a:rPr lang="nl-NL" dirty="0"/>
              <a:t> studies</a:t>
            </a:r>
            <a:endParaRPr lang="nl-NL" baseline="30000" dirty="0"/>
          </a:p>
          <a:p>
            <a:pPr lvl="1"/>
            <a:r>
              <a:rPr lang="nl-NL" dirty="0"/>
              <a:t>Understand the </a:t>
            </a:r>
            <a:r>
              <a:rPr lang="nl-NL" dirty="0" err="1"/>
              <a:t>importance</a:t>
            </a:r>
            <a:r>
              <a:rPr lang="nl-NL" dirty="0"/>
              <a:t> of large sample </a:t>
            </a:r>
            <a:r>
              <a:rPr lang="nl-NL" dirty="0" err="1"/>
              <a:t>size</a:t>
            </a:r>
            <a:r>
              <a:rPr lang="nl-NL" dirty="0"/>
              <a:t> </a:t>
            </a:r>
            <a:r>
              <a:rPr lang="nl-NL" dirty="0" err="1"/>
              <a:t>and</a:t>
            </a:r>
            <a:r>
              <a:rPr lang="nl-NL" dirty="0"/>
              <a:t> </a:t>
            </a:r>
            <a:r>
              <a:rPr lang="nl-NL" dirty="0" err="1"/>
              <a:t>replication</a:t>
            </a:r>
            <a:r>
              <a:rPr lang="nl-NL" dirty="0"/>
              <a:t> of </a:t>
            </a:r>
            <a:r>
              <a:rPr lang="nl-NL" dirty="0" err="1"/>
              <a:t>results</a:t>
            </a:r>
            <a:endParaRPr lang="nl-NL" dirty="0"/>
          </a:p>
        </p:txBody>
      </p:sp>
    </p:spTree>
    <p:extLst>
      <p:ext uri="{BB962C8B-B14F-4D97-AF65-F5344CB8AC3E}">
        <p14:creationId xmlns:p14="http://schemas.microsoft.com/office/powerpoint/2010/main" val="2796700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Statistical Analysis</a:t>
            </a:r>
            <a:endParaRPr lang="nl-NL" dirty="0"/>
          </a:p>
        </p:txBody>
      </p:sp>
      <p:sp>
        <p:nvSpPr>
          <p:cNvPr id="3" name="Tijdelijke aanduiding voor inhoud 2"/>
          <p:cNvSpPr>
            <a:spLocks noGrp="1"/>
          </p:cNvSpPr>
          <p:nvPr>
            <p:ph idx="1"/>
          </p:nvPr>
        </p:nvSpPr>
        <p:spPr/>
        <p:txBody>
          <a:bodyPr>
            <a:normAutofit/>
          </a:bodyPr>
          <a:lstStyle/>
          <a:p>
            <a:r>
              <a:rPr lang="en-US" sz="2400" dirty="0"/>
              <a:t>Keep it simple</a:t>
            </a:r>
          </a:p>
          <a:p>
            <a:pPr lvl="1"/>
            <a:r>
              <a:rPr lang="en-US" sz="2000" dirty="0"/>
              <a:t>Single SNP analysis</a:t>
            </a:r>
          </a:p>
          <a:p>
            <a:pPr lvl="1"/>
            <a:r>
              <a:rPr lang="en-US" sz="2000" dirty="0"/>
              <a:t>Easy to interpret</a:t>
            </a:r>
          </a:p>
          <a:p>
            <a:pPr lvl="1"/>
            <a:r>
              <a:rPr lang="en-US" sz="2000" dirty="0"/>
              <a:t>Minimal number of tests</a:t>
            </a:r>
          </a:p>
          <a:p>
            <a:pPr lvl="1"/>
            <a:r>
              <a:rPr lang="en-US" sz="2000" dirty="0"/>
              <a:t>All very basic statistical tests</a:t>
            </a:r>
            <a:br>
              <a:rPr lang="en-US" sz="2000" dirty="0"/>
            </a:br>
            <a:r>
              <a:rPr lang="en-US" sz="2000" dirty="0"/>
              <a:t>(Χ</a:t>
            </a:r>
            <a:r>
              <a:rPr lang="en-US" sz="2000" baseline="30000" dirty="0"/>
              <a:t>2</a:t>
            </a:r>
            <a:r>
              <a:rPr lang="en-US" sz="2000" dirty="0"/>
              <a:t> or similar)</a:t>
            </a:r>
          </a:p>
          <a:p>
            <a:endParaRPr lang="en-US" sz="2400" dirty="0"/>
          </a:p>
        </p:txBody>
      </p:sp>
      <p:pic>
        <p:nvPicPr>
          <p:cNvPr id="5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7240" y="1517363"/>
            <a:ext cx="3514550" cy="4542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37126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Statistical Analysis</a:t>
            </a:r>
            <a:endParaRPr lang="nl-NL" dirty="0"/>
          </a:p>
        </p:txBody>
      </p:sp>
      <p:sp>
        <p:nvSpPr>
          <p:cNvPr id="3" name="Tijdelijke aanduiding voor inhoud 2"/>
          <p:cNvSpPr>
            <a:spLocks noGrp="1"/>
          </p:cNvSpPr>
          <p:nvPr>
            <p:ph idx="1"/>
          </p:nvPr>
        </p:nvSpPr>
        <p:spPr/>
        <p:txBody>
          <a:bodyPr>
            <a:normAutofit/>
          </a:bodyPr>
          <a:lstStyle/>
          <a:p>
            <a:r>
              <a:rPr lang="en-US" sz="2400" dirty="0"/>
              <a:t>Cochrane-Armitage trend test</a:t>
            </a:r>
          </a:p>
          <a:p>
            <a:pPr lvl="1"/>
            <a:r>
              <a:rPr lang="en-US" sz="2000" dirty="0"/>
              <a:t> Same as linear-by-linear in SPSS</a:t>
            </a:r>
          </a:p>
          <a:p>
            <a:pPr lvl="1"/>
            <a:r>
              <a:rPr lang="en-US" sz="2000" dirty="0"/>
              <a:t> Additive effect: more risk alleles, more effect</a:t>
            </a:r>
          </a:p>
          <a:p>
            <a:pPr lvl="1"/>
            <a:r>
              <a:rPr lang="en-US" sz="2000" dirty="0"/>
              <a:t> Genotype coding: 0, 1, 2 (counting no. of rare alleles)</a:t>
            </a:r>
          </a:p>
          <a:p>
            <a:pPr lvl="1"/>
            <a:r>
              <a:rPr lang="en-US" sz="2000" dirty="0"/>
              <a:t> Plausible biological model</a:t>
            </a:r>
          </a:p>
          <a:p>
            <a:pPr lvl="1"/>
            <a:r>
              <a:rPr lang="en-US" sz="2000" dirty="0"/>
              <a:t> Robust against random fluctuations</a:t>
            </a:r>
          </a:p>
          <a:p>
            <a:pPr lvl="1"/>
            <a:r>
              <a:rPr lang="en-US" sz="2000" dirty="0"/>
              <a:t> Optimal power (</a:t>
            </a:r>
            <a:r>
              <a:rPr lang="en-US" sz="2000" dirty="0" err="1"/>
              <a:t>df</a:t>
            </a:r>
            <a:r>
              <a:rPr lang="en-US" sz="2000" dirty="0"/>
              <a:t>=1)</a:t>
            </a:r>
          </a:p>
          <a:p>
            <a:endParaRPr lang="en-US" sz="2400" dirty="0"/>
          </a:p>
        </p:txBody>
      </p:sp>
      <p:graphicFrame>
        <p:nvGraphicFramePr>
          <p:cNvPr id="4" name="Object 3"/>
          <p:cNvGraphicFramePr>
            <a:graphicFrameLocks noChangeAspect="1"/>
          </p:cNvGraphicFramePr>
          <p:nvPr>
            <p:extLst>
              <p:ext uri="{D42A27DB-BD31-4B8C-83A1-F6EECF244321}">
                <p14:modId xmlns:p14="http://schemas.microsoft.com/office/powerpoint/2010/main" val="2045166750"/>
              </p:ext>
            </p:extLst>
          </p:nvPr>
        </p:nvGraphicFramePr>
        <p:xfrm>
          <a:off x="5518469" y="3905250"/>
          <a:ext cx="4905375" cy="2876550"/>
        </p:xfrm>
        <a:graphic>
          <a:graphicData uri="http://schemas.openxmlformats.org/presentationml/2006/ole">
            <mc:AlternateContent xmlns:mc="http://schemas.openxmlformats.org/markup-compatibility/2006">
              <mc:Choice xmlns:v="urn:schemas-microsoft-com:vml" Requires="v">
                <p:oleObj spid="_x0000_s43060" name="Chart" r:id="rId3" imgW="4905411" imgH="2876662" progId="Excel.Chart.8">
                  <p:embed/>
                </p:oleObj>
              </mc:Choice>
              <mc:Fallback>
                <p:oleObj name="Chart" r:id="rId3" imgW="4905411" imgH="2876662" progId="Excel.Chart.8">
                  <p:embed/>
                  <p:pic>
                    <p:nvPicPr>
                      <p:cNvPr id="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8469" y="3905250"/>
                        <a:ext cx="49053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38212500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84A0B-3E6D-449E-82E5-0B96B2D23C2E}"/>
              </a:ext>
            </a:extLst>
          </p:cNvPr>
          <p:cNvSpPr>
            <a:spLocks noGrp="1"/>
          </p:cNvSpPr>
          <p:nvPr>
            <p:ph type="title"/>
          </p:nvPr>
        </p:nvSpPr>
        <p:spPr/>
        <p:txBody>
          <a:bodyPr/>
          <a:lstStyle/>
          <a:p>
            <a:r>
              <a:rPr lang="en-US" dirty="0"/>
              <a:t>Regression analysis</a:t>
            </a:r>
            <a:endParaRPr lang="nl-NL" dirty="0"/>
          </a:p>
        </p:txBody>
      </p:sp>
      <p:sp>
        <p:nvSpPr>
          <p:cNvPr id="4" name="Content Placeholder 1">
            <a:extLst>
              <a:ext uri="{FF2B5EF4-FFF2-40B4-BE49-F238E27FC236}">
                <a16:creationId xmlns:a16="http://schemas.microsoft.com/office/drawing/2014/main" id="{4194268B-4431-4E4F-99ED-E212B77DF7F1}"/>
              </a:ext>
            </a:extLst>
          </p:cNvPr>
          <p:cNvSpPr>
            <a:spLocks noGrp="1"/>
          </p:cNvSpPr>
          <p:nvPr>
            <p:ph idx="1"/>
          </p:nvPr>
        </p:nvSpPr>
        <p:spPr/>
        <p:txBody>
          <a:bodyPr/>
          <a:lstStyle/>
          <a:p>
            <a:pPr marL="0" indent="0" algn="ctr" eaLnBrk="1" hangingPunct="1">
              <a:lnSpc>
                <a:spcPct val="120000"/>
              </a:lnSpc>
              <a:spcBef>
                <a:spcPts val="0"/>
              </a:spcBef>
              <a:buNone/>
            </a:pPr>
            <a:r>
              <a:rPr lang="en-US" sz="2800" dirty="0">
                <a:solidFill>
                  <a:srgbClr val="000000"/>
                </a:solidFill>
                <a:latin typeface="Calibri"/>
              </a:rPr>
              <a:t>Trait ~ Constant +  </a:t>
            </a:r>
            <a:r>
              <a:rPr lang="el-GR" sz="2800" dirty="0">
                <a:solidFill>
                  <a:srgbClr val="000000"/>
                </a:solidFill>
                <a:latin typeface="Calibri"/>
              </a:rPr>
              <a:t>β</a:t>
            </a:r>
            <a:r>
              <a:rPr lang="en-US" sz="2800" baseline="-25000" dirty="0">
                <a:solidFill>
                  <a:srgbClr val="000000"/>
                </a:solidFill>
                <a:latin typeface="Calibri"/>
              </a:rPr>
              <a:t>1</a:t>
            </a:r>
            <a:r>
              <a:rPr lang="en-US" sz="2800" dirty="0">
                <a:solidFill>
                  <a:srgbClr val="000000"/>
                </a:solidFill>
                <a:latin typeface="Calibri"/>
              </a:rPr>
              <a:t> x SNP</a:t>
            </a:r>
          </a:p>
          <a:p>
            <a:pPr marL="0" indent="0" eaLnBrk="1" hangingPunct="1">
              <a:lnSpc>
                <a:spcPct val="120000"/>
              </a:lnSpc>
              <a:spcBef>
                <a:spcPts val="0"/>
              </a:spcBef>
              <a:buNone/>
            </a:pPr>
            <a:endParaRPr lang="en-US" sz="2000" dirty="0">
              <a:solidFill>
                <a:srgbClr val="000000"/>
              </a:solidFill>
              <a:latin typeface="Calibri"/>
            </a:endParaRPr>
          </a:p>
          <a:p>
            <a:pPr marL="0" indent="0" eaLnBrk="1" hangingPunct="1">
              <a:lnSpc>
                <a:spcPct val="120000"/>
              </a:lnSpc>
              <a:spcBef>
                <a:spcPts val="0"/>
              </a:spcBef>
              <a:buNone/>
            </a:pPr>
            <a:r>
              <a:rPr lang="en-US" sz="2000" dirty="0">
                <a:solidFill>
                  <a:srgbClr val="000000"/>
                </a:solidFill>
                <a:latin typeface="Calibri"/>
              </a:rPr>
              <a:t>Where the dependent variable “Trait” is </a:t>
            </a:r>
          </a:p>
          <a:p>
            <a:pPr marL="457200" indent="-457200" eaLnBrk="1" hangingPunct="1">
              <a:lnSpc>
                <a:spcPct val="120000"/>
              </a:lnSpc>
              <a:spcBef>
                <a:spcPts val="0"/>
              </a:spcBef>
              <a:buFontTx/>
              <a:buAutoNum type="alphaLcParenR"/>
            </a:pPr>
            <a:r>
              <a:rPr lang="en-US" sz="2000" dirty="0">
                <a:solidFill>
                  <a:srgbClr val="000000"/>
                </a:solidFill>
                <a:latin typeface="Calibri"/>
              </a:rPr>
              <a:t>Quantitative trait =&gt; linear regression</a:t>
            </a:r>
          </a:p>
          <a:p>
            <a:pPr marL="457200" indent="-457200" eaLnBrk="1" hangingPunct="1">
              <a:lnSpc>
                <a:spcPct val="120000"/>
              </a:lnSpc>
              <a:spcBef>
                <a:spcPts val="0"/>
              </a:spcBef>
              <a:buFontTx/>
              <a:buAutoNum type="alphaLcParenR"/>
            </a:pPr>
            <a:r>
              <a:rPr lang="en-US" sz="2000" dirty="0">
                <a:solidFill>
                  <a:srgbClr val="000000"/>
                </a:solidFill>
                <a:latin typeface="Calibri"/>
              </a:rPr>
              <a:t>Case-Control status =&gt; logistic regression</a:t>
            </a:r>
          </a:p>
          <a:p>
            <a:pPr marL="0" indent="0" eaLnBrk="1" hangingPunct="1">
              <a:lnSpc>
                <a:spcPct val="120000"/>
              </a:lnSpc>
              <a:spcBef>
                <a:spcPts val="0"/>
              </a:spcBef>
              <a:buNone/>
            </a:pPr>
            <a:r>
              <a:rPr lang="en-US" sz="2000" dirty="0">
                <a:solidFill>
                  <a:srgbClr val="000000"/>
                </a:solidFill>
                <a:latin typeface="Calibri"/>
              </a:rPr>
              <a:t>And where the independent variable “SNP” is coded as number of alternative alleles (0, 1 or 2)</a:t>
            </a:r>
          </a:p>
          <a:p>
            <a:pPr marL="0" indent="0" eaLnBrk="1" hangingPunct="1">
              <a:lnSpc>
                <a:spcPct val="120000"/>
              </a:lnSpc>
              <a:spcBef>
                <a:spcPts val="0"/>
              </a:spcBef>
              <a:buNone/>
            </a:pPr>
            <a:r>
              <a:rPr lang="en-US" sz="2000" dirty="0">
                <a:solidFill>
                  <a:srgbClr val="000000"/>
                </a:solidFill>
                <a:highlight>
                  <a:srgbClr val="FFFF00"/>
                </a:highlight>
                <a:latin typeface="Calibri"/>
              </a:rPr>
              <a:t>Cochrane Armitage Trend test H0:  </a:t>
            </a:r>
            <a:r>
              <a:rPr lang="el-GR" sz="2000" dirty="0">
                <a:solidFill>
                  <a:srgbClr val="000000"/>
                </a:solidFill>
                <a:highlight>
                  <a:srgbClr val="FFFF00"/>
                </a:highlight>
                <a:latin typeface="Calibri"/>
              </a:rPr>
              <a:t>β</a:t>
            </a:r>
            <a:r>
              <a:rPr lang="en-US" sz="2000" baseline="-25000" dirty="0">
                <a:solidFill>
                  <a:srgbClr val="000000"/>
                </a:solidFill>
                <a:highlight>
                  <a:srgbClr val="FFFF00"/>
                </a:highlight>
                <a:latin typeface="Calibri"/>
              </a:rPr>
              <a:t>1</a:t>
            </a:r>
            <a:r>
              <a:rPr lang="en-US" sz="2000" dirty="0">
                <a:solidFill>
                  <a:srgbClr val="000000"/>
                </a:solidFill>
                <a:highlight>
                  <a:srgbClr val="FFFF00"/>
                </a:highlight>
                <a:latin typeface="Calibri"/>
              </a:rPr>
              <a:t> = 0, No association</a:t>
            </a:r>
          </a:p>
          <a:p>
            <a:pPr marL="0" indent="0" eaLnBrk="1" hangingPunct="1">
              <a:lnSpc>
                <a:spcPct val="120000"/>
              </a:lnSpc>
              <a:spcBef>
                <a:spcPts val="0"/>
              </a:spcBef>
              <a:buNone/>
            </a:pPr>
            <a:r>
              <a:rPr lang="en-US" sz="2000" dirty="0">
                <a:solidFill>
                  <a:srgbClr val="000000"/>
                </a:solidFill>
                <a:highlight>
                  <a:srgbClr val="FFFF00"/>
                </a:highlight>
                <a:latin typeface="Calibri"/>
              </a:rPr>
              <a:t>ASSOCIATION if </a:t>
            </a:r>
            <a:r>
              <a:rPr lang="el-GR" sz="2000" dirty="0">
                <a:solidFill>
                  <a:srgbClr val="000000"/>
                </a:solidFill>
                <a:highlight>
                  <a:srgbClr val="FFFF00"/>
                </a:highlight>
                <a:latin typeface="Calibri"/>
              </a:rPr>
              <a:t>β</a:t>
            </a:r>
            <a:r>
              <a:rPr lang="en-US" sz="2000" baseline="-25000" dirty="0">
                <a:solidFill>
                  <a:srgbClr val="000000"/>
                </a:solidFill>
                <a:highlight>
                  <a:srgbClr val="FFFF00"/>
                </a:highlight>
                <a:latin typeface="Calibri"/>
              </a:rPr>
              <a:t>1</a:t>
            </a:r>
            <a:r>
              <a:rPr lang="en-US" sz="2000" dirty="0">
                <a:solidFill>
                  <a:srgbClr val="000000"/>
                </a:solidFill>
                <a:highlight>
                  <a:srgbClr val="FFFF00"/>
                </a:highlight>
                <a:latin typeface="Calibri"/>
              </a:rPr>
              <a:t> is NOT EQUAL to 0 </a:t>
            </a:r>
          </a:p>
          <a:p>
            <a:endParaRPr lang="nl-NL" sz="2400" dirty="0"/>
          </a:p>
        </p:txBody>
      </p:sp>
    </p:spTree>
    <p:extLst>
      <p:ext uri="{BB962C8B-B14F-4D97-AF65-F5344CB8AC3E}">
        <p14:creationId xmlns:p14="http://schemas.microsoft.com/office/powerpoint/2010/main" val="19189440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Alternatives</a:t>
            </a:r>
            <a:endParaRPr lang="nl-NL" dirty="0"/>
          </a:p>
        </p:txBody>
      </p:sp>
      <p:sp>
        <p:nvSpPr>
          <p:cNvPr id="3" name="Tijdelijke aanduiding voor inhoud 2"/>
          <p:cNvSpPr>
            <a:spLocks noGrp="1"/>
          </p:cNvSpPr>
          <p:nvPr>
            <p:ph idx="1"/>
          </p:nvPr>
        </p:nvSpPr>
        <p:spPr/>
        <p:txBody>
          <a:bodyPr/>
          <a:lstStyle/>
          <a:p>
            <a:r>
              <a:rPr lang="en-US" sz="2400" dirty="0"/>
              <a:t>Recessive test</a:t>
            </a:r>
          </a:p>
          <a:p>
            <a:pPr lvl="1"/>
            <a:r>
              <a:rPr lang="en-US" sz="2000" dirty="0"/>
              <a:t>Mendelian disease like Cystic Fibrosis</a:t>
            </a:r>
          </a:p>
          <a:p>
            <a:pPr lvl="1"/>
            <a:r>
              <a:rPr lang="en-US" sz="2000" dirty="0"/>
              <a:t>Assumes effect among rare homozygotes only </a:t>
            </a:r>
          </a:p>
          <a:p>
            <a:endParaRPr lang="en-US" dirty="0"/>
          </a:p>
          <a:p>
            <a:endParaRPr lang="nl-NL" dirty="0"/>
          </a:p>
        </p:txBody>
      </p:sp>
      <p:graphicFrame>
        <p:nvGraphicFramePr>
          <p:cNvPr id="4" name="Object 6"/>
          <p:cNvGraphicFramePr>
            <a:graphicFrameLocks noChangeAspect="1"/>
          </p:cNvGraphicFramePr>
          <p:nvPr/>
        </p:nvGraphicFramePr>
        <p:xfrm>
          <a:off x="3586164" y="3252788"/>
          <a:ext cx="4905375" cy="2876550"/>
        </p:xfrm>
        <a:graphic>
          <a:graphicData uri="http://schemas.openxmlformats.org/presentationml/2006/ole">
            <mc:AlternateContent xmlns:mc="http://schemas.openxmlformats.org/markup-compatibility/2006">
              <mc:Choice xmlns:v="urn:schemas-microsoft-com:vml" Requires="v">
                <p:oleObj spid="_x0000_s44081" name="Chart" r:id="rId3" imgW="4905411" imgH="2876662" progId="Excel.Chart.8">
                  <p:embed/>
                </p:oleObj>
              </mc:Choice>
              <mc:Fallback>
                <p:oleObj name="Chart" r:id="rId3" imgW="4905411" imgH="2876662"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6164" y="3252788"/>
                        <a:ext cx="49053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39114358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Alternatives</a:t>
            </a:r>
            <a:endParaRPr lang="nl-NL" dirty="0"/>
          </a:p>
        </p:txBody>
      </p:sp>
      <p:sp>
        <p:nvSpPr>
          <p:cNvPr id="3" name="Tijdelijke aanduiding voor inhoud 2"/>
          <p:cNvSpPr>
            <a:spLocks noGrp="1"/>
          </p:cNvSpPr>
          <p:nvPr>
            <p:ph idx="1"/>
          </p:nvPr>
        </p:nvSpPr>
        <p:spPr/>
        <p:txBody>
          <a:bodyPr/>
          <a:lstStyle/>
          <a:p>
            <a:r>
              <a:rPr lang="en-US" sz="2400" dirty="0"/>
              <a:t>Dominant test</a:t>
            </a:r>
          </a:p>
          <a:p>
            <a:pPr lvl="1"/>
            <a:r>
              <a:rPr lang="en-US" sz="2000" dirty="0"/>
              <a:t>Mendelian disease like Huntington’s Disease</a:t>
            </a:r>
          </a:p>
          <a:p>
            <a:pPr lvl="1"/>
            <a:r>
              <a:rPr lang="en-US" sz="2000" dirty="0"/>
              <a:t> A single rare allele is sufficient for disease trait</a:t>
            </a:r>
          </a:p>
          <a:p>
            <a:pPr lvl="1"/>
            <a:r>
              <a:rPr lang="en-US" sz="2000" dirty="0"/>
              <a:t> Common homozygotes and heterozygotes same effect</a:t>
            </a:r>
          </a:p>
          <a:p>
            <a:pPr lvl="1"/>
            <a:r>
              <a:rPr lang="en-US" sz="2000" dirty="0"/>
              <a:t> Often trend test has sufficient power</a:t>
            </a:r>
          </a:p>
        </p:txBody>
      </p:sp>
      <p:graphicFrame>
        <p:nvGraphicFramePr>
          <p:cNvPr id="5" name="Object 7"/>
          <p:cNvGraphicFramePr>
            <a:graphicFrameLocks noChangeAspect="1"/>
          </p:cNvGraphicFramePr>
          <p:nvPr>
            <p:extLst>
              <p:ext uri="{D42A27DB-BD31-4B8C-83A1-F6EECF244321}">
                <p14:modId xmlns:p14="http://schemas.microsoft.com/office/powerpoint/2010/main" val="2970781808"/>
              </p:ext>
            </p:extLst>
          </p:nvPr>
        </p:nvGraphicFramePr>
        <p:xfrm>
          <a:off x="3643314" y="3826662"/>
          <a:ext cx="4905375" cy="2876550"/>
        </p:xfrm>
        <a:graphic>
          <a:graphicData uri="http://schemas.openxmlformats.org/presentationml/2006/ole">
            <mc:AlternateContent xmlns:mc="http://schemas.openxmlformats.org/markup-compatibility/2006">
              <mc:Choice xmlns:v="urn:schemas-microsoft-com:vml" Requires="v">
                <p:oleObj spid="_x0000_s45104" name="Chart" r:id="rId3" imgW="4905411" imgH="2876662" progId="Excel.Chart.8">
                  <p:embed/>
                </p:oleObj>
              </mc:Choice>
              <mc:Fallback>
                <p:oleObj name="Chart" r:id="rId3" imgW="4905411" imgH="2876662"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43314" y="3826662"/>
                        <a:ext cx="49053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2126072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AB16D-5B5F-4B8F-BB4E-3196749953E5}"/>
              </a:ext>
            </a:extLst>
          </p:cNvPr>
          <p:cNvSpPr>
            <a:spLocks noGrp="1"/>
          </p:cNvSpPr>
          <p:nvPr>
            <p:ph type="title"/>
          </p:nvPr>
        </p:nvSpPr>
        <p:spPr/>
        <p:txBody>
          <a:bodyPr/>
          <a:lstStyle/>
          <a:p>
            <a:r>
              <a:rPr lang="en-US" dirty="0" err="1"/>
              <a:t>Desoxyribo</a:t>
            </a:r>
            <a:r>
              <a:rPr lang="en-US" dirty="0"/>
              <a:t> Nucleic Acid</a:t>
            </a:r>
            <a:endParaRPr lang="nl-NL" dirty="0"/>
          </a:p>
        </p:txBody>
      </p:sp>
      <p:pic>
        <p:nvPicPr>
          <p:cNvPr id="3" name="Picture 4" descr="Afbeeldingsresultaat voor chromosome dna">
            <a:extLst>
              <a:ext uri="{FF2B5EF4-FFF2-40B4-BE49-F238E27FC236}">
                <a16:creationId xmlns:a16="http://schemas.microsoft.com/office/drawing/2014/main" id="{C79849A2-EAB0-4FC1-9E5D-1AB1DE96E0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7198" y="1266358"/>
            <a:ext cx="8686800" cy="5788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3270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What</a:t>
            </a:r>
            <a:r>
              <a:rPr lang="nl-NL" dirty="0"/>
              <a:t> </a:t>
            </a:r>
            <a:r>
              <a:rPr lang="nl-NL" dirty="0" err="1"/>
              <a:t>if</a:t>
            </a:r>
            <a:endParaRPr lang="nl-NL" dirty="0"/>
          </a:p>
        </p:txBody>
      </p:sp>
      <p:graphicFrame>
        <p:nvGraphicFramePr>
          <p:cNvPr id="6" name="Object 8"/>
          <p:cNvGraphicFramePr>
            <a:graphicFrameLocks noChangeAspect="1"/>
          </p:cNvGraphicFramePr>
          <p:nvPr/>
        </p:nvGraphicFramePr>
        <p:xfrm>
          <a:off x="3668714" y="3981450"/>
          <a:ext cx="4905375" cy="2876550"/>
        </p:xfrm>
        <a:graphic>
          <a:graphicData uri="http://schemas.openxmlformats.org/presentationml/2006/ole">
            <mc:AlternateContent xmlns:mc="http://schemas.openxmlformats.org/markup-compatibility/2006">
              <mc:Choice xmlns:v="urn:schemas-microsoft-com:vml" Requires="v">
                <p:oleObj spid="_x0000_s46172" name="Chart" r:id="rId3" imgW="4905411" imgH="2876662" progId="Excel.Chart.8">
                  <p:embed/>
                </p:oleObj>
              </mc:Choice>
              <mc:Fallback>
                <p:oleObj name="Chart" r:id="rId3" imgW="4905411" imgH="2876662"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714" y="3981450"/>
                        <a:ext cx="49053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3668714" y="1147763"/>
          <a:ext cx="4905375" cy="2876550"/>
        </p:xfrm>
        <a:graphic>
          <a:graphicData uri="http://schemas.openxmlformats.org/presentationml/2006/ole">
            <mc:AlternateContent xmlns:mc="http://schemas.openxmlformats.org/markup-compatibility/2006">
              <mc:Choice xmlns:v="urn:schemas-microsoft-com:vml" Requires="v">
                <p:oleObj spid="_x0000_s46173" name="Chart" r:id="rId5" imgW="4905411" imgH="2876662" progId="Excel.Chart.8">
                  <p:embed/>
                </p:oleObj>
              </mc:Choice>
              <mc:Fallback>
                <p:oleObj name="Chart" r:id="rId5" imgW="4905411" imgH="2876662" progId="Excel.Chart.8">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68714" y="1147763"/>
                        <a:ext cx="49053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2765475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Significance</a:t>
            </a:r>
            <a:r>
              <a:rPr lang="nl-NL" dirty="0"/>
              <a:t> in </a:t>
            </a:r>
            <a:r>
              <a:rPr lang="nl-NL" dirty="0" err="1"/>
              <a:t>GWAs</a:t>
            </a:r>
            <a:endParaRPr lang="nl-NL" dirty="0"/>
          </a:p>
        </p:txBody>
      </p:sp>
      <p:sp>
        <p:nvSpPr>
          <p:cNvPr id="3" name="Tijdelijke aanduiding voor inhoud 2"/>
          <p:cNvSpPr>
            <a:spLocks noGrp="1"/>
          </p:cNvSpPr>
          <p:nvPr>
            <p:ph idx="1"/>
          </p:nvPr>
        </p:nvSpPr>
        <p:spPr/>
        <p:txBody>
          <a:bodyPr/>
          <a:lstStyle/>
          <a:p>
            <a:r>
              <a:rPr lang="en-US" sz="2400" dirty="0"/>
              <a:t>Consensus on genome-wide significance in GWAs</a:t>
            </a:r>
          </a:p>
          <a:p>
            <a:pPr lvl="1"/>
            <a:r>
              <a:rPr lang="en-US" sz="2000" dirty="0"/>
              <a:t>1 million independent tests</a:t>
            </a:r>
          </a:p>
          <a:p>
            <a:pPr lvl="1"/>
            <a:r>
              <a:rPr lang="en-US" sz="2000" dirty="0"/>
              <a:t>P &lt; 5x10</a:t>
            </a:r>
            <a:r>
              <a:rPr lang="en-US" sz="2000" baseline="30000" dirty="0"/>
              <a:t>-8 </a:t>
            </a:r>
            <a:r>
              <a:rPr lang="en-US" sz="2000" dirty="0"/>
              <a:t>(0.05/10</a:t>
            </a:r>
            <a:r>
              <a:rPr lang="en-US" sz="2000" baseline="30000" dirty="0"/>
              <a:t>6</a:t>
            </a:r>
            <a:r>
              <a:rPr lang="en-US" sz="2000" dirty="0"/>
              <a:t>)</a:t>
            </a:r>
            <a:endParaRPr lang="en-US" sz="2000" baseline="30000" dirty="0"/>
          </a:p>
          <a:p>
            <a:pPr lvl="1"/>
            <a:r>
              <a:rPr lang="en-US" sz="2000" dirty="0"/>
              <a:t>But ignores ‘enrichment’ for low p-values</a:t>
            </a:r>
          </a:p>
          <a:p>
            <a:endParaRPr lang="nl-NL" sz="2000" dirty="0"/>
          </a:p>
        </p:txBody>
      </p:sp>
      <p:pic>
        <p:nvPicPr>
          <p:cNvPr id="4" name="Afbeelding 3"/>
          <p:cNvPicPr>
            <a:picLocks noChangeAspect="1"/>
          </p:cNvPicPr>
          <p:nvPr/>
        </p:nvPicPr>
        <p:blipFill>
          <a:blip r:embed="rId2"/>
          <a:stretch>
            <a:fillRect/>
          </a:stretch>
        </p:blipFill>
        <p:spPr>
          <a:xfrm>
            <a:off x="5135270" y="3308919"/>
            <a:ext cx="4884660" cy="3444312"/>
          </a:xfrm>
          <a:prstGeom prst="rect">
            <a:avLst/>
          </a:prstGeom>
        </p:spPr>
      </p:pic>
    </p:spTree>
    <p:extLst>
      <p:ext uri="{BB962C8B-B14F-4D97-AF65-F5344CB8AC3E}">
        <p14:creationId xmlns:p14="http://schemas.microsoft.com/office/powerpoint/2010/main" val="21142023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Bias </a:t>
            </a:r>
            <a:r>
              <a:rPr lang="nl-NL" dirty="0" err="1"/>
              <a:t>and</a:t>
            </a:r>
            <a:r>
              <a:rPr lang="nl-NL" dirty="0"/>
              <a:t> </a:t>
            </a:r>
            <a:r>
              <a:rPr lang="nl-NL" dirty="0" err="1"/>
              <a:t>enrichment</a:t>
            </a:r>
            <a:endParaRPr lang="nl-NL" dirty="0"/>
          </a:p>
        </p:txBody>
      </p:sp>
      <p:sp>
        <p:nvSpPr>
          <p:cNvPr id="3" name="Tijdelijke aanduiding voor inhoud 2"/>
          <p:cNvSpPr>
            <a:spLocks noGrp="1"/>
          </p:cNvSpPr>
          <p:nvPr>
            <p:ph idx="1"/>
          </p:nvPr>
        </p:nvSpPr>
        <p:spPr/>
        <p:txBody>
          <a:bodyPr/>
          <a:lstStyle/>
          <a:p>
            <a:r>
              <a:rPr lang="en-US" sz="2400" dirty="0"/>
              <a:t>QQ plots allow to detect bias and enrichment for low p-values</a:t>
            </a:r>
          </a:p>
          <a:p>
            <a:pPr marL="0" indent="0">
              <a:buNone/>
            </a:pPr>
            <a:endParaRPr lang="nl-NL" sz="2000" dirty="0"/>
          </a:p>
        </p:txBody>
      </p:sp>
      <p:pic>
        <p:nvPicPr>
          <p:cNvPr id="5" name="Picture 9" descr="nrg2344-i2"/>
          <p:cNvPicPr>
            <a:picLocks noChangeAspect="1" noChangeArrowheads="1"/>
          </p:cNvPicPr>
          <p:nvPr/>
        </p:nvPicPr>
        <p:blipFill>
          <a:blip r:embed="rId2">
            <a:extLst>
              <a:ext uri="{28A0092B-C50C-407E-A947-70E740481C1C}">
                <a14:useLocalDpi xmlns:a14="http://schemas.microsoft.com/office/drawing/2010/main" val="0"/>
              </a:ext>
            </a:extLst>
          </a:blip>
          <a:srcRect t="2367" r="49664" b="73405"/>
          <a:stretch>
            <a:fillRect/>
          </a:stretch>
        </p:blipFill>
        <p:spPr bwMode="auto">
          <a:xfrm>
            <a:off x="3975101" y="2362201"/>
            <a:ext cx="4632325" cy="211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0" descr="nrg2344-i2"/>
          <p:cNvPicPr>
            <a:picLocks noChangeAspect="1" noChangeArrowheads="1"/>
          </p:cNvPicPr>
          <p:nvPr/>
        </p:nvPicPr>
        <p:blipFill>
          <a:blip r:embed="rId2">
            <a:extLst>
              <a:ext uri="{28A0092B-C50C-407E-A947-70E740481C1C}">
                <a14:useLocalDpi xmlns:a14="http://schemas.microsoft.com/office/drawing/2010/main" val="0"/>
              </a:ext>
            </a:extLst>
          </a:blip>
          <a:srcRect l="50040" t="2367" b="73405"/>
          <a:stretch>
            <a:fillRect/>
          </a:stretch>
        </p:blipFill>
        <p:spPr bwMode="auto">
          <a:xfrm>
            <a:off x="3975101" y="4606926"/>
            <a:ext cx="4595813" cy="211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954446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Prevent</a:t>
            </a:r>
            <a:r>
              <a:rPr lang="nl-NL" dirty="0"/>
              <a:t> </a:t>
            </a:r>
            <a:r>
              <a:rPr lang="nl-NL" dirty="0" err="1"/>
              <a:t>population</a:t>
            </a:r>
            <a:r>
              <a:rPr lang="nl-NL" dirty="0"/>
              <a:t> </a:t>
            </a:r>
            <a:r>
              <a:rPr lang="nl-NL" dirty="0" err="1"/>
              <a:t>stratification</a:t>
            </a:r>
            <a:endParaRPr lang="nl-NL" dirty="0"/>
          </a:p>
        </p:txBody>
      </p:sp>
      <p:sp>
        <p:nvSpPr>
          <p:cNvPr id="3" name="Tijdelijke aanduiding voor inhoud 2"/>
          <p:cNvSpPr>
            <a:spLocks noGrp="1"/>
          </p:cNvSpPr>
          <p:nvPr>
            <p:ph idx="1"/>
          </p:nvPr>
        </p:nvSpPr>
        <p:spPr/>
        <p:txBody>
          <a:bodyPr/>
          <a:lstStyle/>
          <a:p>
            <a:r>
              <a:rPr lang="en-US" sz="2400" dirty="0"/>
              <a:t>Detect heterogeneity in origin of participants by comparing genotyping results to </a:t>
            </a:r>
            <a:r>
              <a:rPr lang="en-US" sz="2400" dirty="0" err="1"/>
              <a:t>HapMap</a:t>
            </a:r>
            <a:r>
              <a:rPr lang="en-US" sz="2400" dirty="0"/>
              <a:t> data</a:t>
            </a:r>
            <a:endParaRPr lang="nl-NL" sz="2000" dirty="0"/>
          </a:p>
        </p:txBody>
      </p:sp>
      <p:pic>
        <p:nvPicPr>
          <p:cNvPr id="7" name="Chart 6"/>
          <p:cNvPicPr>
            <a:picLocks noChangeArrowheads="1"/>
          </p:cNvPicPr>
          <p:nvPr/>
        </p:nvPicPr>
        <p:blipFill>
          <a:blip r:embed="rId3">
            <a:extLst>
              <a:ext uri="{28A0092B-C50C-407E-A947-70E740481C1C}">
                <a14:useLocalDpi xmlns:a14="http://schemas.microsoft.com/office/drawing/2010/main" val="0"/>
              </a:ext>
            </a:extLst>
          </a:blip>
          <a:srcRect t="8492"/>
          <a:stretch>
            <a:fillRect/>
          </a:stretch>
        </p:blipFill>
        <p:spPr bwMode="auto">
          <a:xfrm>
            <a:off x="2203482" y="2556770"/>
            <a:ext cx="6688985" cy="401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8"/>
          <p:cNvSpPr txBox="1">
            <a:spLocks noChangeArrowheads="1"/>
          </p:cNvSpPr>
          <p:nvPr/>
        </p:nvSpPr>
        <p:spPr bwMode="auto">
          <a:xfrm>
            <a:off x="2203482" y="6494817"/>
            <a:ext cx="5048883"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400" dirty="0" err="1"/>
              <a:t>Sampietro</a:t>
            </a:r>
            <a:r>
              <a:rPr lang="en-US" sz="1400" dirty="0"/>
              <a:t> </a:t>
            </a:r>
            <a:r>
              <a:rPr lang="en-US" sz="1400" i="1" dirty="0"/>
              <a:t>et al</a:t>
            </a:r>
            <a:r>
              <a:rPr lang="en-US" sz="1400" dirty="0"/>
              <a:t>. </a:t>
            </a:r>
            <a:r>
              <a:rPr lang="da-DK" sz="1400" dirty="0"/>
              <a:t>Hum Mol Genet. 2011 Dec 1;20(23):4748-57</a:t>
            </a:r>
            <a:endParaRPr lang="en-US" sz="1400" dirty="0"/>
          </a:p>
        </p:txBody>
      </p:sp>
    </p:spTree>
    <p:extLst>
      <p:ext uri="{BB962C8B-B14F-4D97-AF65-F5344CB8AC3E}">
        <p14:creationId xmlns:p14="http://schemas.microsoft.com/office/powerpoint/2010/main" val="25686345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Visualization</a:t>
            </a:r>
            <a:endParaRPr lang="nl-NL" dirty="0"/>
          </a:p>
        </p:txBody>
      </p:sp>
      <p:sp>
        <p:nvSpPr>
          <p:cNvPr id="3" name="Tijdelijke aanduiding voor inhoud 2"/>
          <p:cNvSpPr>
            <a:spLocks noGrp="1"/>
          </p:cNvSpPr>
          <p:nvPr>
            <p:ph idx="1"/>
          </p:nvPr>
        </p:nvSpPr>
        <p:spPr/>
        <p:txBody>
          <a:bodyPr/>
          <a:lstStyle/>
          <a:p>
            <a:r>
              <a:rPr lang="en-US" sz="2400" dirty="0"/>
              <a:t>Manhattan plots are standard way to display GWAS results</a:t>
            </a:r>
            <a:endParaRPr lang="nl-NL" sz="2000" dirty="0"/>
          </a:p>
        </p:txBody>
      </p:sp>
      <p:pic>
        <p:nvPicPr>
          <p:cNvPr id="6" name="Picture 7" descr="nrg2344-i2"/>
          <p:cNvPicPr>
            <a:picLocks noChangeAspect="1" noChangeArrowheads="1"/>
          </p:cNvPicPr>
          <p:nvPr/>
        </p:nvPicPr>
        <p:blipFill>
          <a:blip r:embed="rId3">
            <a:extLst>
              <a:ext uri="{28A0092B-C50C-407E-A947-70E740481C1C}">
                <a14:useLocalDpi xmlns:a14="http://schemas.microsoft.com/office/drawing/2010/main" val="0"/>
              </a:ext>
            </a:extLst>
          </a:blip>
          <a:srcRect t="55913" b="4231"/>
          <a:stretch>
            <a:fillRect/>
          </a:stretch>
        </p:blipFill>
        <p:spPr bwMode="auto">
          <a:xfrm>
            <a:off x="2072571" y="2517776"/>
            <a:ext cx="7872412"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69972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Not</a:t>
            </a:r>
            <a:r>
              <a:rPr lang="nl-NL" dirty="0"/>
              <a:t> </a:t>
            </a:r>
            <a:r>
              <a:rPr lang="nl-NL" dirty="0" err="1"/>
              <a:t>all</a:t>
            </a:r>
            <a:r>
              <a:rPr lang="nl-NL" dirty="0"/>
              <a:t> is fancy</a:t>
            </a:r>
          </a:p>
        </p:txBody>
      </p:sp>
      <p:sp>
        <p:nvSpPr>
          <p:cNvPr id="3" name="Tijdelijke aanduiding voor inhoud 2"/>
          <p:cNvSpPr>
            <a:spLocks noGrp="1"/>
          </p:cNvSpPr>
          <p:nvPr>
            <p:ph idx="1"/>
          </p:nvPr>
        </p:nvSpPr>
        <p:spPr/>
        <p:txBody>
          <a:bodyPr/>
          <a:lstStyle/>
          <a:p>
            <a:r>
              <a:rPr lang="en-US" sz="2400" dirty="0"/>
              <a:t>Check cluster plots of identified SNPs</a:t>
            </a:r>
            <a:endParaRPr lang="nl-NL" sz="2000" dirty="0"/>
          </a:p>
        </p:txBody>
      </p:sp>
      <p:pic>
        <p:nvPicPr>
          <p:cNvPr id="5" name="Picture 8" descr="nrg2344-i2"/>
          <p:cNvPicPr>
            <a:picLocks noChangeAspect="1" noChangeArrowheads="1"/>
          </p:cNvPicPr>
          <p:nvPr/>
        </p:nvPicPr>
        <p:blipFill>
          <a:blip r:embed="rId3">
            <a:extLst>
              <a:ext uri="{28A0092B-C50C-407E-A947-70E740481C1C}">
                <a14:useLocalDpi xmlns:a14="http://schemas.microsoft.com/office/drawing/2010/main" val="0"/>
              </a:ext>
            </a:extLst>
          </a:blip>
          <a:srcRect l="80357" t="65189" r="14629" b="3709"/>
          <a:stretch>
            <a:fillRect/>
          </a:stretch>
        </p:blipFill>
        <p:spPr bwMode="auto">
          <a:xfrm>
            <a:off x="4032250" y="4403726"/>
            <a:ext cx="406400" cy="2397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9" descr="nrg2344-i2"/>
          <p:cNvPicPr>
            <a:picLocks noChangeAspect="1" noChangeArrowheads="1"/>
          </p:cNvPicPr>
          <p:nvPr/>
        </p:nvPicPr>
        <p:blipFill>
          <a:blip r:embed="rId3">
            <a:extLst>
              <a:ext uri="{28A0092B-C50C-407E-A947-70E740481C1C}">
                <a14:useLocalDpi xmlns:a14="http://schemas.microsoft.com/office/drawing/2010/main" val="0"/>
              </a:ext>
            </a:extLst>
          </a:blip>
          <a:srcRect t="29420" b="44783"/>
          <a:stretch>
            <a:fillRect/>
          </a:stretch>
        </p:blipFill>
        <p:spPr bwMode="auto">
          <a:xfrm>
            <a:off x="2598738" y="2382838"/>
            <a:ext cx="7840662" cy="192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10"/>
          <p:cNvSpPr txBox="1">
            <a:spLocks noChangeArrowheads="1"/>
          </p:cNvSpPr>
          <p:nvPr/>
        </p:nvSpPr>
        <p:spPr bwMode="auto">
          <a:xfrm>
            <a:off x="4494213" y="4651375"/>
            <a:ext cx="4519612"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800"/>
              <a:t>Association of multiple SNPs (in LD) may be considered technical validation</a:t>
            </a:r>
          </a:p>
        </p:txBody>
      </p:sp>
    </p:spTree>
    <p:extLst>
      <p:ext uri="{BB962C8B-B14F-4D97-AF65-F5344CB8AC3E}">
        <p14:creationId xmlns:p14="http://schemas.microsoft.com/office/powerpoint/2010/main" val="759516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ep 3"/>
          <p:cNvGrpSpPr/>
          <p:nvPr/>
        </p:nvGrpSpPr>
        <p:grpSpPr>
          <a:xfrm>
            <a:off x="4353964" y="2767280"/>
            <a:ext cx="6314037" cy="4090721"/>
            <a:chOff x="1414982" y="2732570"/>
            <a:chExt cx="6314037" cy="4090721"/>
          </a:xfrm>
        </p:grpSpPr>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4982" y="2732570"/>
              <a:ext cx="6314037" cy="4083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 Box 4"/>
            <p:cNvSpPr txBox="1">
              <a:spLocks noChangeArrowheads="1"/>
            </p:cNvSpPr>
            <p:nvPr/>
          </p:nvSpPr>
          <p:spPr bwMode="auto">
            <a:xfrm>
              <a:off x="1809255" y="6546292"/>
              <a:ext cx="392826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en-US" sz="1200" i="1" dirty="0"/>
                <a:t>Lambert et al Nat Genet 2014</a:t>
              </a:r>
            </a:p>
          </p:txBody>
        </p:sp>
        <p:sp>
          <p:nvSpPr>
            <p:cNvPr id="11" name="Text Box 4"/>
            <p:cNvSpPr txBox="1">
              <a:spLocks noChangeArrowheads="1"/>
            </p:cNvSpPr>
            <p:nvPr/>
          </p:nvSpPr>
          <p:spPr bwMode="auto">
            <a:xfrm>
              <a:off x="3155481" y="2975958"/>
              <a:ext cx="3928269"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en-US" sz="1200" i="1" dirty="0"/>
                <a:t>17,000 late onset Alzheimer disease patients vs</a:t>
              </a:r>
            </a:p>
            <a:p>
              <a:pPr eaLnBrk="1" hangingPunct="1">
                <a:buClr>
                  <a:srgbClr val="800000"/>
                </a:buClr>
              </a:pPr>
              <a:r>
                <a:rPr lang="en-US" sz="1200" i="1" dirty="0"/>
                <a:t>37,000 controls</a:t>
              </a:r>
            </a:p>
          </p:txBody>
        </p:sp>
      </p:grpSp>
      <p:sp>
        <p:nvSpPr>
          <p:cNvPr id="2" name="Titel 1"/>
          <p:cNvSpPr>
            <a:spLocks noGrp="1"/>
          </p:cNvSpPr>
          <p:nvPr>
            <p:ph type="title"/>
          </p:nvPr>
        </p:nvSpPr>
        <p:spPr/>
        <p:txBody>
          <a:bodyPr/>
          <a:lstStyle/>
          <a:p>
            <a:r>
              <a:rPr lang="en-US" dirty="0"/>
              <a:t>State of the art Meta-GWAS</a:t>
            </a:r>
            <a:endParaRPr lang="nl-NL" dirty="0"/>
          </a:p>
        </p:txBody>
      </p:sp>
      <p:sp>
        <p:nvSpPr>
          <p:cNvPr id="3" name="Tijdelijke aanduiding voor inhoud 2"/>
          <p:cNvSpPr>
            <a:spLocks noGrp="1"/>
          </p:cNvSpPr>
          <p:nvPr>
            <p:ph idx="1"/>
          </p:nvPr>
        </p:nvSpPr>
        <p:spPr/>
        <p:txBody>
          <a:bodyPr/>
          <a:lstStyle/>
          <a:p>
            <a:r>
              <a:rPr lang="en-US" sz="2400" dirty="0"/>
              <a:t>Combine multiple GWAS (n &gt; 50,000) </a:t>
            </a:r>
          </a:p>
          <a:p>
            <a:r>
              <a:rPr lang="en-US" sz="2400" dirty="0"/>
              <a:t>Follow-up in multiple cohorts (n &gt; 50,000)</a:t>
            </a:r>
          </a:p>
          <a:p>
            <a:r>
              <a:rPr lang="en-US" sz="2400" dirty="0"/>
              <a:t>Genome wide significant loci (P&lt;5x10-8) </a:t>
            </a:r>
          </a:p>
        </p:txBody>
      </p:sp>
      <p:pic>
        <p:nvPicPr>
          <p:cNvPr id="47106" name="Picture 2" descr="Afbeeldingsresultaat voor forest plot snp">
            <a:extLst>
              <a:ext uri="{FF2B5EF4-FFF2-40B4-BE49-F238E27FC236}">
                <a16:creationId xmlns:a16="http://schemas.microsoft.com/office/drawing/2014/main" id="{C4C1BD9E-A384-4C46-996F-7BD2C0A4F25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44320" y="3521968"/>
            <a:ext cx="4756727" cy="3052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87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106"/>
                                        </p:tgtEl>
                                        <p:attrNameLst>
                                          <p:attrName>style.visibility</p:attrName>
                                        </p:attrNameLst>
                                      </p:cBhvr>
                                      <p:to>
                                        <p:strVal val="visible"/>
                                      </p:to>
                                    </p:set>
                                    <p:animEffect transition="in" filter="fade">
                                      <p:cBhvr>
                                        <p:cTn id="7" dur="500"/>
                                        <p:tgtEl>
                                          <p:spTgt spid="47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Replication</a:t>
            </a:r>
            <a:endParaRPr lang="nl-NL" dirty="0"/>
          </a:p>
        </p:txBody>
      </p:sp>
      <p:sp>
        <p:nvSpPr>
          <p:cNvPr id="3" name="Tijdelijke aanduiding voor inhoud 2"/>
          <p:cNvSpPr>
            <a:spLocks noGrp="1"/>
          </p:cNvSpPr>
          <p:nvPr>
            <p:ph idx="1"/>
          </p:nvPr>
        </p:nvSpPr>
        <p:spPr/>
        <p:txBody>
          <a:bodyPr/>
          <a:lstStyle/>
          <a:p>
            <a:r>
              <a:rPr lang="en-US" sz="2400" dirty="0"/>
              <a:t>Without replication no one will believe you</a:t>
            </a:r>
          </a:p>
          <a:p>
            <a:pPr lvl="1"/>
            <a:r>
              <a:rPr lang="en-US" sz="2000" dirty="0"/>
              <a:t>Same SNP</a:t>
            </a:r>
          </a:p>
          <a:p>
            <a:pPr lvl="1"/>
            <a:r>
              <a:rPr lang="en-US" sz="2000" dirty="0"/>
              <a:t>Same allele</a:t>
            </a:r>
          </a:p>
          <a:p>
            <a:pPr lvl="1"/>
            <a:r>
              <a:rPr lang="en-US" sz="2000" dirty="0"/>
              <a:t>Same phenotype</a:t>
            </a:r>
          </a:p>
          <a:p>
            <a:pPr lvl="1"/>
            <a:r>
              <a:rPr lang="en-US" sz="2000" dirty="0"/>
              <a:t>Same genetic model</a:t>
            </a:r>
          </a:p>
          <a:p>
            <a:r>
              <a:rPr lang="en-US" sz="2400" dirty="0"/>
              <a:t> Considerations</a:t>
            </a:r>
          </a:p>
          <a:p>
            <a:pPr lvl="1"/>
            <a:r>
              <a:rPr lang="en-US" sz="2000" dirty="0"/>
              <a:t>Often ≥2 large replications required nowadays: collaboration is key</a:t>
            </a:r>
          </a:p>
          <a:p>
            <a:pPr lvl="1"/>
            <a:r>
              <a:rPr lang="en-US" sz="2000" dirty="0"/>
              <a:t>Replication in cohorts that do not have GWAS data available</a:t>
            </a:r>
          </a:p>
          <a:p>
            <a:endParaRPr lang="en-US" sz="2400" dirty="0"/>
          </a:p>
        </p:txBody>
      </p:sp>
      <p:pic>
        <p:nvPicPr>
          <p:cNvPr id="6" name="Afbeelding 5"/>
          <p:cNvPicPr>
            <a:picLocks noChangeAspect="1"/>
          </p:cNvPicPr>
          <p:nvPr/>
        </p:nvPicPr>
        <p:blipFill>
          <a:blip r:embed="rId3"/>
          <a:stretch>
            <a:fillRect/>
          </a:stretch>
        </p:blipFill>
        <p:spPr>
          <a:xfrm>
            <a:off x="4948239" y="5091223"/>
            <a:ext cx="2295525" cy="1524000"/>
          </a:xfrm>
          <a:prstGeom prst="rect">
            <a:avLst/>
          </a:prstGeom>
        </p:spPr>
      </p:pic>
    </p:spTree>
    <p:extLst>
      <p:ext uri="{BB962C8B-B14F-4D97-AF65-F5344CB8AC3E}">
        <p14:creationId xmlns:p14="http://schemas.microsoft.com/office/powerpoint/2010/main" val="26667317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A Catalog of GWAS</a:t>
            </a:r>
            <a:endParaRPr lang="nl-NL" dirty="0"/>
          </a:p>
        </p:txBody>
      </p:sp>
      <p:sp>
        <p:nvSpPr>
          <p:cNvPr id="3" name="Tijdelijke aanduiding voor inhoud 2"/>
          <p:cNvSpPr>
            <a:spLocks noGrp="1"/>
          </p:cNvSpPr>
          <p:nvPr>
            <p:ph idx="1"/>
          </p:nvPr>
        </p:nvSpPr>
        <p:spPr/>
        <p:txBody>
          <a:bodyPr/>
          <a:lstStyle/>
          <a:p>
            <a:r>
              <a:rPr lang="en-US" sz="2000" dirty="0"/>
              <a:t>Database of all GWAS results </a:t>
            </a:r>
            <a:r>
              <a:rPr lang="en-US" sz="2000" dirty="0">
                <a:hlinkClick r:id="rId3"/>
              </a:rPr>
              <a:t>https://www.ebi.ac.uk/gwas/</a:t>
            </a:r>
            <a:r>
              <a:rPr lang="en-US" sz="2000" dirty="0"/>
              <a:t> </a:t>
            </a:r>
          </a:p>
          <a:p>
            <a:r>
              <a:rPr lang="en-US" sz="2000" dirty="0"/>
              <a:t>19/06/2017: 2982 publications and </a:t>
            </a:r>
            <a:r>
              <a:rPr lang="nl-NL" sz="2000" dirty="0"/>
              <a:t>36,948</a:t>
            </a:r>
            <a:r>
              <a:rPr lang="en-US" sz="2000" dirty="0"/>
              <a:t> unique SNP-Trait associations P&lt;10</a:t>
            </a:r>
            <a:r>
              <a:rPr lang="en-US" sz="2000" baseline="30000" dirty="0"/>
              <a:t>-8</a:t>
            </a:r>
          </a:p>
        </p:txBody>
      </p:sp>
      <p:pic>
        <p:nvPicPr>
          <p:cNvPr id="4" name="Afbeelding 3"/>
          <p:cNvPicPr>
            <a:picLocks noChangeAspect="1"/>
          </p:cNvPicPr>
          <p:nvPr/>
        </p:nvPicPr>
        <p:blipFill rotWithShape="1">
          <a:blip r:embed="rId4"/>
          <a:srcRect t="6650"/>
          <a:stretch/>
        </p:blipFill>
        <p:spPr>
          <a:xfrm>
            <a:off x="2331062" y="2714864"/>
            <a:ext cx="7295960" cy="4094578"/>
          </a:xfrm>
          <a:prstGeom prst="rect">
            <a:avLst/>
          </a:prstGeom>
        </p:spPr>
      </p:pic>
    </p:spTree>
    <p:extLst>
      <p:ext uri="{BB962C8B-B14F-4D97-AF65-F5344CB8AC3E}">
        <p14:creationId xmlns:p14="http://schemas.microsoft.com/office/powerpoint/2010/main" val="37925776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B8950-C524-46D3-9585-2B057E654813}"/>
              </a:ext>
            </a:extLst>
          </p:cNvPr>
          <p:cNvSpPr>
            <a:spLocks noGrp="1"/>
          </p:cNvSpPr>
          <p:nvPr>
            <p:ph type="title"/>
          </p:nvPr>
        </p:nvSpPr>
        <p:spPr>
          <a:xfrm>
            <a:off x="1524000" y="274638"/>
            <a:ext cx="9144000" cy="1143000"/>
          </a:xfrm>
        </p:spPr>
        <p:txBody>
          <a:bodyPr/>
          <a:lstStyle/>
          <a:p>
            <a:r>
              <a:rPr lang="en-US" sz="4200" dirty="0"/>
              <a:t>GWAS SNP-Trait discovery Timeline</a:t>
            </a:r>
            <a:endParaRPr lang="nl-NL" sz="4200" dirty="0"/>
          </a:p>
        </p:txBody>
      </p:sp>
      <p:pic>
        <p:nvPicPr>
          <p:cNvPr id="4" name="Content Placeholder 3">
            <a:extLst>
              <a:ext uri="{FF2B5EF4-FFF2-40B4-BE49-F238E27FC236}">
                <a16:creationId xmlns:a16="http://schemas.microsoft.com/office/drawing/2014/main" id="{1DF7E0E7-9E73-467D-844B-52105950F026}"/>
              </a:ext>
            </a:extLst>
          </p:cNvPr>
          <p:cNvPicPr>
            <a:picLocks noGrp="1" noChangeAspect="1"/>
          </p:cNvPicPr>
          <p:nvPr>
            <p:ph idx="1"/>
          </p:nvPr>
        </p:nvPicPr>
        <p:blipFill rotWithShape="1">
          <a:blip r:embed="rId3"/>
          <a:srcRect l="9999" t="14000" r="10001" b="15333"/>
          <a:stretch/>
        </p:blipFill>
        <p:spPr>
          <a:xfrm>
            <a:off x="1997034" y="1600201"/>
            <a:ext cx="8197932" cy="4525963"/>
          </a:xfrm>
          <a:prstGeom prst="rect">
            <a:avLst/>
          </a:prstGeom>
        </p:spPr>
      </p:pic>
    </p:spTree>
    <p:extLst>
      <p:ext uri="{BB962C8B-B14F-4D97-AF65-F5344CB8AC3E}">
        <p14:creationId xmlns:p14="http://schemas.microsoft.com/office/powerpoint/2010/main" val="3158785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12FDC4D-40D9-49A8-8C0F-59F81E3AD397}"/>
              </a:ext>
            </a:extLst>
          </p:cNvPr>
          <p:cNvSpPr>
            <a:spLocks noGrp="1"/>
          </p:cNvSpPr>
          <p:nvPr>
            <p:ph type="title"/>
          </p:nvPr>
        </p:nvSpPr>
        <p:spPr/>
        <p:txBody>
          <a:bodyPr/>
          <a:lstStyle/>
          <a:p>
            <a:r>
              <a:rPr lang="en-US" dirty="0"/>
              <a:t>Heritability of a trait</a:t>
            </a:r>
            <a:endParaRPr lang="nl-NL" dirty="0"/>
          </a:p>
        </p:txBody>
      </p:sp>
      <p:pic>
        <p:nvPicPr>
          <p:cNvPr id="8" name="Content Placeholder 8">
            <a:extLst>
              <a:ext uri="{FF2B5EF4-FFF2-40B4-BE49-F238E27FC236}">
                <a16:creationId xmlns:a16="http://schemas.microsoft.com/office/drawing/2014/main" id="{10BB1B2A-5E2D-4D9D-AE83-B6C8B2E1CEFD}"/>
              </a:ext>
            </a:extLst>
          </p:cNvPr>
          <p:cNvPicPr>
            <a:picLocks noGrp="1" noChangeAspect="1"/>
          </p:cNvPicPr>
          <p:nvPr>
            <p:ph sz="half" idx="1"/>
          </p:nvPr>
        </p:nvPicPr>
        <p:blipFill>
          <a:blip r:embed="rId2"/>
          <a:stretch>
            <a:fillRect/>
          </a:stretch>
        </p:blipFill>
        <p:spPr>
          <a:xfrm>
            <a:off x="2214563" y="2053431"/>
            <a:ext cx="3571875" cy="3619500"/>
          </a:xfrm>
          <a:prstGeom prst="rect">
            <a:avLst/>
          </a:prstGeom>
        </p:spPr>
      </p:pic>
      <p:sp>
        <p:nvSpPr>
          <p:cNvPr id="9" name="Content Placeholder 7">
            <a:extLst>
              <a:ext uri="{FF2B5EF4-FFF2-40B4-BE49-F238E27FC236}">
                <a16:creationId xmlns:a16="http://schemas.microsoft.com/office/drawing/2014/main" id="{2D754580-61A0-4B98-B423-DABD04B5D7B7}"/>
              </a:ext>
            </a:extLst>
          </p:cNvPr>
          <p:cNvSpPr>
            <a:spLocks noGrp="1"/>
          </p:cNvSpPr>
          <p:nvPr>
            <p:ph sz="half" idx="2"/>
          </p:nvPr>
        </p:nvSpPr>
        <p:spPr/>
        <p:txBody>
          <a:bodyPr/>
          <a:lstStyle/>
          <a:p>
            <a:r>
              <a:rPr lang="en-US" sz="2000" dirty="0"/>
              <a:t>How large is the contribution of the genotype in a trait?</a:t>
            </a:r>
          </a:p>
          <a:p>
            <a:endParaRPr lang="en-US" sz="2000" dirty="0"/>
          </a:p>
          <a:p>
            <a:r>
              <a:rPr lang="en-US" sz="2000" dirty="0"/>
              <a:t>The size of the genetic component is not related with the amount of loci.</a:t>
            </a:r>
          </a:p>
          <a:p>
            <a:endParaRPr lang="nl-NL" sz="2000" dirty="0"/>
          </a:p>
        </p:txBody>
      </p:sp>
    </p:spTree>
    <p:extLst>
      <p:ext uri="{BB962C8B-B14F-4D97-AF65-F5344CB8AC3E}">
        <p14:creationId xmlns:p14="http://schemas.microsoft.com/office/powerpoint/2010/main" val="825432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7" descr="Bruno Mall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2531" y="12131"/>
            <a:ext cx="6105820" cy="6862412"/>
          </a:xfrm>
          <a:prstGeom prst="rect">
            <a:avLst/>
          </a:prstGeom>
          <a:noFill/>
          <a:extLst>
            <a:ext uri="{909E8E84-426E-40DD-AFC4-6F175D3DCCD1}">
              <a14:hiddenFill xmlns:a14="http://schemas.microsoft.com/office/drawing/2010/main">
                <a:solidFill>
                  <a:srgbClr val="FFFFFF"/>
                </a:solidFill>
              </a14:hiddenFill>
            </a:ext>
          </a:extLst>
        </p:spPr>
      </p:pic>
      <p:sp>
        <p:nvSpPr>
          <p:cNvPr id="4" name="Rechthoek 3"/>
          <p:cNvSpPr/>
          <p:nvPr/>
        </p:nvSpPr>
        <p:spPr>
          <a:xfrm rot="4822554">
            <a:off x="7365377" y="682497"/>
            <a:ext cx="2233304" cy="923330"/>
          </a:xfrm>
          <a:prstGeom prst="rect">
            <a:avLst/>
          </a:prstGeom>
          <a:noFill/>
        </p:spPr>
        <p:txBody>
          <a:bodyPr wrap="none" lIns="91440" tIns="45720" rIns="91440" bIns="45720">
            <a:spAutoFit/>
          </a:bodyPr>
          <a:lstStyle/>
          <a:p>
            <a:pPr algn="ctr"/>
            <a:r>
              <a:rPr lang="nl-NL" sz="5400" dirty="0">
                <a:ln w="0"/>
                <a:effectLst>
                  <a:outerShdw blurRad="38100" dist="19050" dir="2700000" algn="tl" rotWithShape="0">
                    <a:schemeClr val="dk1">
                      <a:alpha val="40000"/>
                    </a:schemeClr>
                  </a:outerShdw>
                </a:effectLst>
              </a:rPr>
              <a:t>BREAK</a:t>
            </a:r>
          </a:p>
        </p:txBody>
      </p:sp>
      <p:sp>
        <p:nvSpPr>
          <p:cNvPr id="6" name="Rechthoek 5"/>
          <p:cNvSpPr/>
          <p:nvPr/>
        </p:nvSpPr>
        <p:spPr>
          <a:xfrm rot="4433187">
            <a:off x="9002228" y="5053658"/>
            <a:ext cx="2233304" cy="923330"/>
          </a:xfrm>
          <a:prstGeom prst="rect">
            <a:avLst/>
          </a:prstGeom>
          <a:noFill/>
        </p:spPr>
        <p:txBody>
          <a:bodyPr wrap="none" lIns="91440" tIns="45720" rIns="91440" bIns="45720">
            <a:spAutoFit/>
          </a:bodyPr>
          <a:lstStyle/>
          <a:p>
            <a:pPr algn="ctr"/>
            <a:r>
              <a:rPr lang="nl-NL" sz="5400" dirty="0">
                <a:ln w="0"/>
                <a:effectLst>
                  <a:outerShdw blurRad="38100" dist="19050" dir="2700000" algn="tl" rotWithShape="0">
                    <a:schemeClr val="dk1">
                      <a:alpha val="40000"/>
                    </a:schemeClr>
                  </a:outerShdw>
                </a:effectLst>
              </a:rPr>
              <a:t>BREAK</a:t>
            </a:r>
          </a:p>
        </p:txBody>
      </p:sp>
      <p:sp>
        <p:nvSpPr>
          <p:cNvPr id="7" name="Rechthoek 6"/>
          <p:cNvSpPr/>
          <p:nvPr/>
        </p:nvSpPr>
        <p:spPr>
          <a:xfrm rot="20707866">
            <a:off x="8353619" y="1857100"/>
            <a:ext cx="2233304" cy="923330"/>
          </a:xfrm>
          <a:prstGeom prst="rect">
            <a:avLst/>
          </a:prstGeom>
          <a:noFill/>
        </p:spPr>
        <p:txBody>
          <a:bodyPr wrap="none" lIns="91440" tIns="45720" rIns="91440" bIns="45720">
            <a:spAutoFit/>
          </a:bodyPr>
          <a:lstStyle/>
          <a:p>
            <a:pPr algn="ctr"/>
            <a:r>
              <a:rPr lang="nl-NL" sz="5400" dirty="0">
                <a:ln w="0"/>
                <a:effectLst>
                  <a:outerShdw blurRad="38100" dist="19050" dir="2700000" algn="tl" rotWithShape="0">
                    <a:schemeClr val="dk1">
                      <a:alpha val="40000"/>
                    </a:schemeClr>
                  </a:outerShdw>
                </a:effectLst>
              </a:rPr>
              <a:t>BREAK</a:t>
            </a:r>
          </a:p>
        </p:txBody>
      </p:sp>
      <p:sp>
        <p:nvSpPr>
          <p:cNvPr id="9" name="Rechthoek 8"/>
          <p:cNvSpPr/>
          <p:nvPr/>
        </p:nvSpPr>
        <p:spPr>
          <a:xfrm rot="17929010">
            <a:off x="7921252" y="3493717"/>
            <a:ext cx="2233304" cy="923330"/>
          </a:xfrm>
          <a:prstGeom prst="rect">
            <a:avLst/>
          </a:prstGeom>
          <a:noFill/>
        </p:spPr>
        <p:txBody>
          <a:bodyPr wrap="none" lIns="91440" tIns="45720" rIns="91440" bIns="45720">
            <a:spAutoFit/>
          </a:bodyPr>
          <a:lstStyle/>
          <a:p>
            <a:pPr algn="ctr"/>
            <a:r>
              <a:rPr lang="nl-NL" sz="5400" dirty="0">
                <a:ln w="0"/>
                <a:effectLst>
                  <a:outerShdw blurRad="38100" dist="19050" dir="2700000" algn="tl" rotWithShape="0">
                    <a:schemeClr val="dk1">
                      <a:alpha val="40000"/>
                    </a:schemeClr>
                  </a:outerShdw>
                </a:effectLst>
              </a:rPr>
              <a:t>BREAK</a:t>
            </a:r>
          </a:p>
        </p:txBody>
      </p:sp>
      <p:sp>
        <p:nvSpPr>
          <p:cNvPr id="10" name="Rechthoek 9"/>
          <p:cNvSpPr/>
          <p:nvPr/>
        </p:nvSpPr>
        <p:spPr>
          <a:xfrm rot="593626">
            <a:off x="7711069" y="5598966"/>
            <a:ext cx="2233304" cy="923330"/>
          </a:xfrm>
          <a:prstGeom prst="rect">
            <a:avLst/>
          </a:prstGeom>
          <a:noFill/>
        </p:spPr>
        <p:txBody>
          <a:bodyPr wrap="none" lIns="91440" tIns="45720" rIns="91440" bIns="45720">
            <a:spAutoFit/>
          </a:bodyPr>
          <a:lstStyle/>
          <a:p>
            <a:pPr algn="ctr"/>
            <a:r>
              <a:rPr lang="nl-NL" sz="5400" dirty="0">
                <a:ln w="0"/>
                <a:effectLst>
                  <a:outerShdw blurRad="38100" dist="19050" dir="2700000" algn="tl" rotWithShape="0">
                    <a:schemeClr val="dk1">
                      <a:alpha val="40000"/>
                    </a:schemeClr>
                  </a:outerShdw>
                </a:effectLst>
              </a:rPr>
              <a:t>BREAK</a:t>
            </a:r>
          </a:p>
        </p:txBody>
      </p:sp>
    </p:spTree>
    <p:extLst>
      <p:ext uri="{BB962C8B-B14F-4D97-AF65-F5344CB8AC3E}">
        <p14:creationId xmlns:p14="http://schemas.microsoft.com/office/powerpoint/2010/main" val="8003466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3" name="Picture 5" descr="http://blog.core-ed.org/greg/files/2012/04/Ackoff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9247" y="1"/>
            <a:ext cx="9076604" cy="69430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6170" y="4743810"/>
            <a:ext cx="2604408" cy="2126933"/>
          </a:xfrm>
          <a:prstGeom prst="rect">
            <a:avLst/>
          </a:prstGeom>
        </p:spPr>
      </p:pic>
      <p:sp>
        <p:nvSpPr>
          <p:cNvPr id="2" name="Titel 1"/>
          <p:cNvSpPr>
            <a:spLocks noGrp="1"/>
          </p:cNvSpPr>
          <p:nvPr>
            <p:ph type="title"/>
          </p:nvPr>
        </p:nvSpPr>
        <p:spPr/>
        <p:txBody>
          <a:bodyPr/>
          <a:lstStyle/>
          <a:p>
            <a:r>
              <a:rPr lang="nl-NL" dirty="0"/>
              <a:t>Learning goals</a:t>
            </a:r>
          </a:p>
        </p:txBody>
      </p:sp>
      <p:sp>
        <p:nvSpPr>
          <p:cNvPr id="3" name="Tijdelijke aanduiding voor inhoud 2"/>
          <p:cNvSpPr>
            <a:spLocks noGrp="1"/>
          </p:cNvSpPr>
          <p:nvPr>
            <p:ph idx="1"/>
          </p:nvPr>
        </p:nvSpPr>
        <p:spPr/>
        <p:txBody>
          <a:bodyPr/>
          <a:lstStyle/>
          <a:p>
            <a:r>
              <a:rPr lang="nl-NL" dirty="0" err="1"/>
              <a:t>After</a:t>
            </a:r>
            <a:r>
              <a:rPr lang="nl-NL" dirty="0"/>
              <a:t> </a:t>
            </a:r>
            <a:r>
              <a:rPr lang="nl-NL" dirty="0" err="1"/>
              <a:t>this</a:t>
            </a:r>
            <a:r>
              <a:rPr lang="nl-NL" dirty="0"/>
              <a:t> </a:t>
            </a:r>
            <a:r>
              <a:rPr lang="nl-NL" dirty="0" err="1"/>
              <a:t>fourth</a:t>
            </a:r>
            <a:r>
              <a:rPr lang="nl-NL" dirty="0"/>
              <a:t> part </a:t>
            </a:r>
            <a:r>
              <a:rPr lang="nl-NL" dirty="0" err="1"/>
              <a:t>you</a:t>
            </a:r>
            <a:r>
              <a:rPr lang="nl-NL" dirty="0"/>
              <a:t> are </a:t>
            </a:r>
            <a:r>
              <a:rPr lang="nl-NL" dirty="0" err="1"/>
              <a:t>able</a:t>
            </a:r>
            <a:r>
              <a:rPr lang="nl-NL" dirty="0"/>
              <a:t> </a:t>
            </a:r>
            <a:r>
              <a:rPr lang="nl-NL" dirty="0" err="1"/>
              <a:t>to</a:t>
            </a:r>
            <a:endParaRPr lang="nl-NL" dirty="0"/>
          </a:p>
          <a:p>
            <a:pPr lvl="1"/>
            <a:r>
              <a:rPr lang="nl-NL" dirty="0" err="1"/>
              <a:t>Explain</a:t>
            </a:r>
            <a:r>
              <a:rPr lang="nl-NL" dirty="0"/>
              <a:t> </a:t>
            </a:r>
            <a:r>
              <a:rPr lang="nl-NL" dirty="0" err="1"/>
              <a:t>potential</a:t>
            </a:r>
            <a:r>
              <a:rPr lang="nl-NL" dirty="0"/>
              <a:t> factors </a:t>
            </a:r>
            <a:r>
              <a:rPr lang="nl-NL" dirty="0" err="1"/>
              <a:t>contributing</a:t>
            </a:r>
            <a:r>
              <a:rPr lang="nl-NL" dirty="0"/>
              <a:t> </a:t>
            </a:r>
            <a:r>
              <a:rPr lang="nl-NL" dirty="0" err="1"/>
              <a:t>to</a:t>
            </a:r>
            <a:r>
              <a:rPr lang="nl-NL" dirty="0"/>
              <a:t> </a:t>
            </a:r>
            <a:r>
              <a:rPr lang="nl-NL" dirty="0" err="1"/>
              <a:t>the</a:t>
            </a:r>
            <a:r>
              <a:rPr lang="nl-NL" dirty="0"/>
              <a:t> missing </a:t>
            </a:r>
            <a:r>
              <a:rPr lang="nl-NL" dirty="0" err="1"/>
              <a:t>heritability</a:t>
            </a:r>
            <a:r>
              <a:rPr lang="nl-NL" dirty="0"/>
              <a:t> of </a:t>
            </a:r>
            <a:r>
              <a:rPr lang="nl-NL" dirty="0" err="1"/>
              <a:t>traits</a:t>
            </a:r>
            <a:endParaRPr lang="nl-NL" dirty="0"/>
          </a:p>
          <a:p>
            <a:pPr lvl="1"/>
            <a:r>
              <a:rPr lang="nl-NL" dirty="0"/>
              <a:t>Understand </a:t>
            </a:r>
            <a:r>
              <a:rPr lang="nl-NL" dirty="0" err="1"/>
              <a:t>that</a:t>
            </a:r>
            <a:r>
              <a:rPr lang="nl-NL" dirty="0"/>
              <a:t> </a:t>
            </a:r>
            <a:r>
              <a:rPr lang="nl-NL" dirty="0" err="1"/>
              <a:t>genetic</a:t>
            </a:r>
            <a:r>
              <a:rPr lang="nl-NL" dirty="0"/>
              <a:t> </a:t>
            </a:r>
            <a:r>
              <a:rPr lang="nl-NL" dirty="0" err="1"/>
              <a:t>loci</a:t>
            </a:r>
            <a:r>
              <a:rPr lang="nl-NL" dirty="0"/>
              <a:t> </a:t>
            </a:r>
            <a:r>
              <a:rPr lang="nl-NL" dirty="0" err="1"/>
              <a:t>associated</a:t>
            </a:r>
            <a:r>
              <a:rPr lang="nl-NL" dirty="0"/>
              <a:t> </a:t>
            </a:r>
            <a:r>
              <a:rPr lang="nl-NL" dirty="0" err="1"/>
              <a:t>with</a:t>
            </a:r>
            <a:r>
              <a:rPr lang="nl-NL" dirty="0"/>
              <a:t> </a:t>
            </a:r>
            <a:r>
              <a:rPr lang="nl-NL" dirty="0" err="1"/>
              <a:t>disease</a:t>
            </a:r>
            <a:r>
              <a:rPr lang="nl-NL" dirty="0"/>
              <a:t> are no </a:t>
            </a:r>
            <a:r>
              <a:rPr lang="nl-NL" dirty="0" err="1"/>
              <a:t>good</a:t>
            </a:r>
            <a:r>
              <a:rPr lang="nl-NL" dirty="0"/>
              <a:t> </a:t>
            </a:r>
            <a:r>
              <a:rPr lang="nl-NL" dirty="0" err="1"/>
              <a:t>predictors</a:t>
            </a:r>
            <a:r>
              <a:rPr lang="nl-NL" dirty="0"/>
              <a:t> </a:t>
            </a:r>
            <a:r>
              <a:rPr lang="nl-NL" dirty="0" err="1"/>
              <a:t>for</a:t>
            </a:r>
            <a:r>
              <a:rPr lang="nl-NL" dirty="0"/>
              <a:t> </a:t>
            </a:r>
            <a:r>
              <a:rPr lang="nl-NL" dirty="0" err="1"/>
              <a:t>disease</a:t>
            </a:r>
            <a:endParaRPr lang="nl-NL" dirty="0"/>
          </a:p>
          <a:p>
            <a:pPr lvl="1"/>
            <a:r>
              <a:rPr lang="nl-NL" dirty="0" err="1"/>
              <a:t>Provide</a:t>
            </a:r>
            <a:r>
              <a:rPr lang="nl-NL" dirty="0"/>
              <a:t> </a:t>
            </a:r>
            <a:r>
              <a:rPr lang="nl-NL" dirty="0" err="1"/>
              <a:t>an</a:t>
            </a:r>
            <a:r>
              <a:rPr lang="nl-NL" dirty="0"/>
              <a:t> outlook </a:t>
            </a:r>
            <a:r>
              <a:rPr lang="nl-NL" dirty="0" err="1"/>
              <a:t>how</a:t>
            </a:r>
            <a:r>
              <a:rPr lang="nl-NL" dirty="0"/>
              <a:t> </a:t>
            </a:r>
            <a:r>
              <a:rPr lang="nl-NL" dirty="0" err="1"/>
              <a:t>mechnisms</a:t>
            </a:r>
            <a:r>
              <a:rPr lang="nl-NL" dirty="0"/>
              <a:t> </a:t>
            </a:r>
            <a:r>
              <a:rPr lang="nl-NL" dirty="0" err="1"/>
              <a:t>underlying</a:t>
            </a:r>
            <a:r>
              <a:rPr lang="nl-NL" dirty="0"/>
              <a:t> GWAS </a:t>
            </a:r>
            <a:r>
              <a:rPr lang="nl-NL" dirty="0" err="1"/>
              <a:t>results</a:t>
            </a:r>
            <a:r>
              <a:rPr lang="nl-NL" dirty="0"/>
              <a:t> </a:t>
            </a:r>
            <a:r>
              <a:rPr lang="nl-NL" dirty="0" err="1"/>
              <a:t>may</a:t>
            </a:r>
            <a:r>
              <a:rPr lang="nl-NL" dirty="0"/>
              <a:t> </a:t>
            </a:r>
            <a:r>
              <a:rPr lang="nl-NL" dirty="0" err="1"/>
              <a:t>be</a:t>
            </a:r>
            <a:r>
              <a:rPr lang="nl-NL" dirty="0"/>
              <a:t> </a:t>
            </a:r>
            <a:r>
              <a:rPr lang="nl-NL" dirty="0" err="1"/>
              <a:t>investigated</a:t>
            </a:r>
            <a:r>
              <a:rPr lang="nl-NL" dirty="0"/>
              <a:t> </a:t>
            </a:r>
            <a:r>
              <a:rPr lang="nl-NL" dirty="0" err="1"/>
              <a:t>to</a:t>
            </a:r>
            <a:r>
              <a:rPr lang="nl-NL" dirty="0"/>
              <a:t> </a:t>
            </a:r>
            <a:r>
              <a:rPr lang="nl-NL" dirty="0" err="1"/>
              <a:t>establish</a:t>
            </a:r>
            <a:r>
              <a:rPr lang="nl-NL" dirty="0"/>
              <a:t> </a:t>
            </a:r>
            <a:r>
              <a:rPr lang="nl-NL" dirty="0" err="1"/>
              <a:t>causality</a:t>
            </a:r>
            <a:endParaRPr lang="nl-NL" dirty="0"/>
          </a:p>
        </p:txBody>
      </p:sp>
    </p:spTree>
    <p:extLst>
      <p:ext uri="{BB962C8B-B14F-4D97-AF65-F5344CB8AC3E}">
        <p14:creationId xmlns:p14="http://schemas.microsoft.com/office/powerpoint/2010/main" val="21984038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we do not know</a:t>
            </a:r>
            <a:br>
              <a:rPr lang="en-US" dirty="0"/>
            </a:br>
            <a:r>
              <a:rPr lang="en-US" dirty="0"/>
              <a:t>after al those </a:t>
            </a:r>
            <a:r>
              <a:rPr lang="en-US" dirty="0" err="1"/>
              <a:t>GWASes</a:t>
            </a:r>
            <a:endParaRPr lang="nl-NL" dirty="0"/>
          </a:p>
        </p:txBody>
      </p:sp>
      <p:sp>
        <p:nvSpPr>
          <p:cNvPr id="3" name="Tijdelijke aanduiding voor inhoud 2"/>
          <p:cNvSpPr>
            <a:spLocks noGrp="1"/>
          </p:cNvSpPr>
          <p:nvPr>
            <p:ph idx="1"/>
          </p:nvPr>
        </p:nvSpPr>
        <p:spPr/>
        <p:txBody>
          <a:bodyPr/>
          <a:lstStyle/>
          <a:p>
            <a:r>
              <a:rPr lang="en-US" sz="2400" dirty="0"/>
              <a:t>Missing heritability</a:t>
            </a: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975" y="2552701"/>
            <a:ext cx="8020050" cy="183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2136" y="6424735"/>
            <a:ext cx="762000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994647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Incomplete detection genetic variation</a:t>
            </a:r>
            <a:endParaRPr lang="nl-NL" sz="3600" dirty="0"/>
          </a:p>
        </p:txBody>
      </p:sp>
      <p:sp>
        <p:nvSpPr>
          <p:cNvPr id="3" name="Tijdelijke aanduiding voor inhoud 2"/>
          <p:cNvSpPr>
            <a:spLocks noGrp="1"/>
          </p:cNvSpPr>
          <p:nvPr>
            <p:ph idx="1"/>
          </p:nvPr>
        </p:nvSpPr>
        <p:spPr/>
        <p:txBody>
          <a:bodyPr/>
          <a:lstStyle/>
          <a:p>
            <a:r>
              <a:rPr lang="en-US" sz="2400" dirty="0"/>
              <a:t>Factors</a:t>
            </a:r>
          </a:p>
          <a:p>
            <a:pPr lvl="1"/>
            <a:r>
              <a:rPr lang="en-US" sz="2000" dirty="0"/>
              <a:t>Common SNPs missed with (previous) arrays</a:t>
            </a:r>
          </a:p>
          <a:p>
            <a:pPr lvl="1"/>
            <a:r>
              <a:rPr lang="en-US" sz="2000" dirty="0"/>
              <a:t>Structural variation, copy number variants, in/</a:t>
            </a:r>
            <a:r>
              <a:rPr lang="en-US" sz="2000" dirty="0" err="1"/>
              <a:t>dels</a:t>
            </a:r>
            <a:endParaRPr lang="en-US" sz="2000" dirty="0"/>
          </a:p>
          <a:p>
            <a:pPr lvl="2"/>
            <a:r>
              <a:rPr lang="en-US" sz="1600" dirty="0"/>
              <a:t>Much fewer known than SNPs</a:t>
            </a:r>
          </a:p>
        </p:txBody>
      </p:sp>
      <p:sp>
        <p:nvSpPr>
          <p:cNvPr id="6" name="TextBox 1"/>
          <p:cNvSpPr txBox="1"/>
          <p:nvPr/>
        </p:nvSpPr>
        <p:spPr>
          <a:xfrm>
            <a:off x="3286125" y="6498714"/>
            <a:ext cx="4191000" cy="276999"/>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LV </a:t>
            </a:r>
            <a:r>
              <a:rPr lang="en-US" sz="1200" dirty="0" err="1">
                <a:latin typeface="Calibri" panose="020F0502020204030204" pitchFamily="34" charset="0"/>
                <a:cs typeface="Calibri" panose="020F0502020204030204" pitchFamily="34" charset="0"/>
              </a:rPr>
              <a:t>Wain</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et al. The Lancet</a:t>
            </a:r>
            <a:r>
              <a:rPr lang="en-US" sz="1200" dirty="0">
                <a:latin typeface="Calibri" panose="020F0502020204030204" pitchFamily="34" charset="0"/>
                <a:cs typeface="Calibri" panose="020F0502020204030204" pitchFamily="34" charset="0"/>
              </a:rPr>
              <a:t> </a:t>
            </a:r>
            <a:r>
              <a:rPr lang="en-US" sz="1200" b="1" dirty="0">
                <a:latin typeface="Calibri" panose="020F0502020204030204" pitchFamily="34" charset="0"/>
                <a:cs typeface="Calibri" panose="020F0502020204030204" pitchFamily="34" charset="0"/>
              </a:rPr>
              <a:t>374</a:t>
            </a:r>
            <a:r>
              <a:rPr lang="en-US" sz="1200" dirty="0">
                <a:latin typeface="Calibri" panose="020F0502020204030204" pitchFamily="34" charset="0"/>
                <a:cs typeface="Calibri" panose="020F0502020204030204" pitchFamily="34" charset="0"/>
              </a:rPr>
              <a:t> (9686):340-350 (2009)</a:t>
            </a:r>
            <a:endParaRPr lang="en-GB" sz="1200" dirty="0">
              <a:latin typeface="Calibri" panose="020F0502020204030204" pitchFamily="34" charset="0"/>
              <a:cs typeface="Calibri" panose="020F0502020204030204" pitchFamily="34" charset="0"/>
            </a:endParaRPr>
          </a:p>
        </p:txBody>
      </p:sp>
      <p:grpSp>
        <p:nvGrpSpPr>
          <p:cNvPr id="8" name="Group 3"/>
          <p:cNvGrpSpPr/>
          <p:nvPr/>
        </p:nvGrpSpPr>
        <p:grpSpPr>
          <a:xfrm>
            <a:off x="2833332" y="3051544"/>
            <a:ext cx="6601291" cy="3361732"/>
            <a:chOff x="1768059" y="2219612"/>
            <a:chExt cx="6372225" cy="4076701"/>
          </a:xfrm>
        </p:grpSpPr>
        <p:pic>
          <p:nvPicPr>
            <p:cNvPr id="9" name="Picture 2" descr="Fig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8059" y="2257712"/>
              <a:ext cx="6372225" cy="403860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2"/>
            <p:cNvSpPr txBox="1"/>
            <p:nvPr/>
          </p:nvSpPr>
          <p:spPr>
            <a:xfrm>
              <a:off x="1974849" y="2219612"/>
              <a:ext cx="1406525" cy="447881"/>
            </a:xfrm>
            <a:prstGeom prst="rect">
              <a:avLst/>
            </a:prstGeom>
            <a:noFill/>
          </p:spPr>
          <p:txBody>
            <a:bodyPr wrap="square" rtlCol="0">
              <a:spAutoFit/>
            </a:bodyPr>
            <a:lstStyle/>
            <a:p>
              <a:r>
                <a:rPr lang="en-US" sz="1800" dirty="0"/>
                <a:t>Deletion</a:t>
              </a:r>
              <a:endParaRPr lang="en-GB" sz="1800" dirty="0"/>
            </a:p>
          </p:txBody>
        </p:sp>
        <p:sp>
          <p:nvSpPr>
            <p:cNvPr id="11" name="TextBox 11"/>
            <p:cNvSpPr txBox="1"/>
            <p:nvPr/>
          </p:nvSpPr>
          <p:spPr>
            <a:xfrm>
              <a:off x="1974849" y="4296062"/>
              <a:ext cx="1406525" cy="447881"/>
            </a:xfrm>
            <a:prstGeom prst="rect">
              <a:avLst/>
            </a:prstGeom>
            <a:noFill/>
          </p:spPr>
          <p:txBody>
            <a:bodyPr wrap="square" rtlCol="0">
              <a:spAutoFit/>
            </a:bodyPr>
            <a:lstStyle/>
            <a:p>
              <a:r>
                <a:rPr lang="en-US" sz="1800" dirty="0"/>
                <a:t>Insertion</a:t>
              </a:r>
              <a:endParaRPr lang="en-GB" sz="1800" dirty="0"/>
            </a:p>
          </p:txBody>
        </p:sp>
        <p:sp>
          <p:nvSpPr>
            <p:cNvPr id="12" name="TextBox 12"/>
            <p:cNvSpPr txBox="1"/>
            <p:nvPr/>
          </p:nvSpPr>
          <p:spPr>
            <a:xfrm>
              <a:off x="4889498" y="2219612"/>
              <a:ext cx="2730501" cy="447881"/>
            </a:xfrm>
            <a:prstGeom prst="rect">
              <a:avLst/>
            </a:prstGeom>
            <a:noFill/>
          </p:spPr>
          <p:txBody>
            <a:bodyPr wrap="square" rtlCol="0">
              <a:spAutoFit/>
            </a:bodyPr>
            <a:lstStyle/>
            <a:p>
              <a:r>
                <a:rPr lang="en-US" sz="1800" dirty="0"/>
                <a:t>Copy Number Variation</a:t>
              </a:r>
              <a:endParaRPr lang="en-GB" sz="1800" dirty="0"/>
            </a:p>
          </p:txBody>
        </p:sp>
      </p:grpSp>
    </p:spTree>
    <p:extLst>
      <p:ext uri="{BB962C8B-B14F-4D97-AF65-F5344CB8AC3E}">
        <p14:creationId xmlns:p14="http://schemas.microsoft.com/office/powerpoint/2010/main" val="36161023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Incomplete detection genetic variation</a:t>
            </a:r>
            <a:endParaRPr lang="nl-NL" sz="3600" dirty="0"/>
          </a:p>
        </p:txBody>
      </p:sp>
      <p:sp>
        <p:nvSpPr>
          <p:cNvPr id="3" name="Tijdelijke aanduiding voor inhoud 2"/>
          <p:cNvSpPr>
            <a:spLocks noGrp="1"/>
          </p:cNvSpPr>
          <p:nvPr>
            <p:ph idx="1"/>
          </p:nvPr>
        </p:nvSpPr>
        <p:spPr/>
        <p:txBody>
          <a:bodyPr/>
          <a:lstStyle/>
          <a:p>
            <a:r>
              <a:rPr lang="en-US" sz="2400" dirty="0"/>
              <a:t>Factors</a:t>
            </a:r>
          </a:p>
          <a:p>
            <a:pPr lvl="1"/>
            <a:r>
              <a:rPr lang="en-US" sz="2000" dirty="0"/>
              <a:t>Common SNPs missed with (previous) arrays</a:t>
            </a:r>
          </a:p>
          <a:p>
            <a:pPr lvl="1"/>
            <a:r>
              <a:rPr lang="en-US" sz="2000" dirty="0"/>
              <a:t>Structural variation, copy number variants, in/</a:t>
            </a:r>
            <a:r>
              <a:rPr lang="en-US" sz="2000" dirty="0" err="1"/>
              <a:t>dels</a:t>
            </a:r>
            <a:endParaRPr lang="en-US" sz="2000" dirty="0"/>
          </a:p>
          <a:p>
            <a:pPr lvl="2"/>
            <a:r>
              <a:rPr lang="en-US" sz="1600" dirty="0"/>
              <a:t>Much fewer known than SNPs</a:t>
            </a:r>
          </a:p>
          <a:p>
            <a:pPr lvl="1"/>
            <a:r>
              <a:rPr lang="en-US" sz="2000" dirty="0"/>
              <a:t>Rare variants: Sequencing</a:t>
            </a:r>
          </a:p>
        </p:txBody>
      </p:sp>
      <p:pic>
        <p:nvPicPr>
          <p:cNvPr id="13" name="Picture 5" descr="DNA_Replication"/>
          <p:cNvPicPr>
            <a:picLocks noChangeAspect="1" noChangeArrowheads="1"/>
          </p:cNvPicPr>
          <p:nvPr/>
        </p:nvPicPr>
        <p:blipFill>
          <a:blip r:embed="rId3">
            <a:extLst>
              <a:ext uri="{28A0092B-C50C-407E-A947-70E740481C1C}">
                <a14:useLocalDpi xmlns:a14="http://schemas.microsoft.com/office/drawing/2010/main" val="0"/>
              </a:ext>
            </a:extLst>
          </a:blip>
          <a:srcRect t="4108" b="2408"/>
          <a:stretch>
            <a:fillRect/>
          </a:stretch>
        </p:blipFill>
        <p:spPr bwMode="auto">
          <a:xfrm>
            <a:off x="1556263" y="3396953"/>
            <a:ext cx="7541110" cy="3456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80630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Current state-of-the-art</a:t>
            </a:r>
            <a:endParaRPr lang="nl-NL" sz="3600" dirty="0"/>
          </a:p>
        </p:txBody>
      </p:sp>
      <p:sp>
        <p:nvSpPr>
          <p:cNvPr id="3" name="Tijdelijke aanduiding voor inhoud 2"/>
          <p:cNvSpPr>
            <a:spLocks noGrp="1"/>
          </p:cNvSpPr>
          <p:nvPr>
            <p:ph idx="1"/>
          </p:nvPr>
        </p:nvSpPr>
        <p:spPr/>
        <p:txBody>
          <a:bodyPr/>
          <a:lstStyle/>
          <a:p>
            <a:r>
              <a:rPr lang="en-US" sz="2400" dirty="0"/>
              <a:t>Genome of The Netherlands (Go.NL)</a:t>
            </a:r>
          </a:p>
          <a:p>
            <a:pPr lvl="1"/>
            <a:r>
              <a:rPr lang="en-US" sz="2000" dirty="0"/>
              <a:t>769 samples</a:t>
            </a:r>
          </a:p>
          <a:p>
            <a:pPr lvl="1"/>
            <a:r>
              <a:rPr lang="en-US" sz="2000" dirty="0"/>
              <a:t>~20M SNPs</a:t>
            </a:r>
          </a:p>
          <a:p>
            <a:pPr lvl="1"/>
            <a:r>
              <a:rPr lang="en-US" sz="2000" dirty="0"/>
              <a:t>Insertion and deletions (</a:t>
            </a:r>
            <a:r>
              <a:rPr lang="en-US" sz="2000" dirty="0" err="1"/>
              <a:t>Indels</a:t>
            </a:r>
            <a:r>
              <a:rPr lang="en-US" sz="2000" dirty="0"/>
              <a:t>)</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6345" y="3130380"/>
            <a:ext cx="5959313" cy="324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13"/>
          <p:cNvSpPr txBox="1"/>
          <p:nvPr/>
        </p:nvSpPr>
        <p:spPr>
          <a:xfrm>
            <a:off x="3286125" y="6572251"/>
            <a:ext cx="4191000" cy="276999"/>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L </a:t>
            </a:r>
            <a:r>
              <a:rPr lang="en-US" sz="1200" dirty="0" err="1">
                <a:latin typeface="Calibri" panose="020F0502020204030204" pitchFamily="34" charset="0"/>
                <a:cs typeface="Calibri" panose="020F0502020204030204" pitchFamily="34" charset="0"/>
              </a:rPr>
              <a:t>Francioli</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et al. Nature Genetics</a:t>
            </a:r>
            <a:r>
              <a:rPr lang="en-US" sz="1200" dirty="0">
                <a:latin typeface="Calibri" panose="020F0502020204030204" pitchFamily="34" charset="0"/>
                <a:cs typeface="Calibri" panose="020F0502020204030204" pitchFamily="34" charset="0"/>
              </a:rPr>
              <a:t> (2014)</a:t>
            </a:r>
            <a:endParaRPr lang="en-GB"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366032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Prediction by single SNP</a:t>
            </a:r>
            <a:endParaRPr lang="nl-NL" sz="3600" dirty="0"/>
          </a:p>
        </p:txBody>
      </p:sp>
      <p:sp>
        <p:nvSpPr>
          <p:cNvPr id="3" name="Tijdelijke aanduiding voor inhoud 2"/>
          <p:cNvSpPr>
            <a:spLocks noGrp="1"/>
          </p:cNvSpPr>
          <p:nvPr>
            <p:ph idx="1"/>
          </p:nvPr>
        </p:nvSpPr>
        <p:spPr/>
        <p:txBody>
          <a:bodyPr/>
          <a:lstStyle/>
          <a:p>
            <a:r>
              <a:rPr lang="en-US" sz="2400" dirty="0"/>
              <a:t>Limited or no prediction despite biological insight</a:t>
            </a:r>
          </a:p>
        </p:txBody>
      </p:sp>
      <p:pic>
        <p:nvPicPr>
          <p:cNvPr id="7"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2085975"/>
            <a:ext cx="5581650" cy="3905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3142904" y="6451064"/>
            <a:ext cx="4191000" cy="276999"/>
          </a:xfrm>
          <a:prstGeom prst="rect">
            <a:avLst/>
          </a:prstGeom>
          <a:noFill/>
        </p:spPr>
        <p:txBody>
          <a:bodyPr wrap="square" rtlCol="0">
            <a:spAutoFit/>
          </a:bodyPr>
          <a:lstStyle/>
          <a:p>
            <a:r>
              <a:rPr lang="en-US" sz="1200" dirty="0" err="1">
                <a:latin typeface="Calibri" panose="020F0502020204030204" pitchFamily="34" charset="0"/>
                <a:cs typeface="Calibri" panose="020F0502020204030204" pitchFamily="34" charset="0"/>
              </a:rPr>
              <a:t>Ripatti</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et al. Lancet</a:t>
            </a:r>
            <a:r>
              <a:rPr lang="en-US" sz="1200" dirty="0">
                <a:latin typeface="Calibri" panose="020F0502020204030204" pitchFamily="34" charset="0"/>
                <a:cs typeface="Calibri" panose="020F0502020204030204" pitchFamily="34" charset="0"/>
              </a:rPr>
              <a:t> (2010)</a:t>
            </a:r>
            <a:endParaRPr lang="en-GB"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2259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97BDF-2247-4AAB-8D9B-7D28619EBC90}"/>
              </a:ext>
            </a:extLst>
          </p:cNvPr>
          <p:cNvSpPr>
            <a:spLocks noGrp="1"/>
          </p:cNvSpPr>
          <p:nvPr>
            <p:ph type="title"/>
          </p:nvPr>
        </p:nvSpPr>
        <p:spPr/>
        <p:txBody>
          <a:bodyPr/>
          <a:lstStyle/>
          <a:p>
            <a:r>
              <a:rPr lang="en-US" sz="3600" dirty="0"/>
              <a:t>Prediction by Polygenic Risk Score</a:t>
            </a:r>
            <a:endParaRPr lang="nl-NL" sz="3600" dirty="0"/>
          </a:p>
        </p:txBody>
      </p:sp>
      <p:sp>
        <p:nvSpPr>
          <p:cNvPr id="4" name="Content Placeholder 2">
            <a:extLst>
              <a:ext uri="{FF2B5EF4-FFF2-40B4-BE49-F238E27FC236}">
                <a16:creationId xmlns:a16="http://schemas.microsoft.com/office/drawing/2014/main" id="{B9B7DDE0-5506-40D8-A361-F80BCB6C7457}"/>
              </a:ext>
            </a:extLst>
          </p:cNvPr>
          <p:cNvSpPr txBox="1">
            <a:spLocks/>
          </p:cNvSpPr>
          <p:nvPr/>
        </p:nvSpPr>
        <p:spPr>
          <a:xfrm>
            <a:off x="1058090" y="1268414"/>
            <a:ext cx="10123715" cy="55403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altLang="en-US" sz="2400" kern="0" dirty="0"/>
              <a:t>Polygenic Scores capture (part of) someone’s genetic “risk” by summing all risk alleles weighted by the effect sizes estimated in a Genome-Wide Association Study (GWAS)</a:t>
            </a:r>
          </a:p>
          <a:p>
            <a:endParaRPr lang="en-US" altLang="en-US" kern="0" dirty="0"/>
          </a:p>
        </p:txBody>
      </p:sp>
      <p:pic>
        <p:nvPicPr>
          <p:cNvPr id="5" name="Picture 31" descr="https://upload.wikimedia.org/wikipedia/commons/thumb/e/e7/DNA_simple.svg/2000px-DNA_simple.svg.png">
            <a:extLst>
              <a:ext uri="{FF2B5EF4-FFF2-40B4-BE49-F238E27FC236}">
                <a16:creationId xmlns:a16="http://schemas.microsoft.com/office/drawing/2014/main" id="{C9172110-CFA8-4C4F-9CF4-E9A28B4284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8451" y="3868739"/>
            <a:ext cx="4392613" cy="127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50F765EC-782F-4C4E-9B10-20B186BA8CD8}"/>
              </a:ext>
            </a:extLst>
          </p:cNvPr>
          <p:cNvSpPr txBox="1">
            <a:spLocks noChangeArrowheads="1"/>
          </p:cNvSpPr>
          <p:nvPr/>
        </p:nvSpPr>
        <p:spPr bwMode="auto">
          <a:xfrm>
            <a:off x="2995614" y="5208589"/>
            <a:ext cx="935037"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l-GR" altLang="en-US" sz="1600">
                <a:solidFill>
                  <a:srgbClr val="1E3E85"/>
                </a:solidFill>
                <a:latin typeface="Cambria" panose="02040503050406030204" pitchFamily="18" charset="0"/>
                <a:cs typeface="Arial" panose="020B0604020202020204" pitchFamily="34" charset="0"/>
              </a:rPr>
              <a:t>β</a:t>
            </a:r>
            <a:r>
              <a:rPr lang="en-US" altLang="en-US" sz="1600" baseline="-25000">
                <a:solidFill>
                  <a:srgbClr val="FF0000"/>
                </a:solidFill>
                <a:latin typeface="Cambria" panose="02040503050406030204" pitchFamily="18" charset="0"/>
                <a:cs typeface="Arial" panose="020B0604020202020204" pitchFamily="34" charset="0"/>
              </a:rPr>
              <a:t>C</a:t>
            </a:r>
            <a:r>
              <a:rPr lang="en-US" altLang="en-US" sz="1600">
                <a:solidFill>
                  <a:srgbClr val="1E3E85"/>
                </a:solidFill>
                <a:latin typeface="Cambria" panose="02040503050406030204" pitchFamily="18" charset="0"/>
                <a:cs typeface="Arial" panose="020B0604020202020204" pitchFamily="34" charset="0"/>
              </a:rPr>
              <a:t>=-.02</a:t>
            </a:r>
          </a:p>
        </p:txBody>
      </p:sp>
      <p:sp>
        <p:nvSpPr>
          <p:cNvPr id="7" name="TextBox 6">
            <a:extLst>
              <a:ext uri="{FF2B5EF4-FFF2-40B4-BE49-F238E27FC236}">
                <a16:creationId xmlns:a16="http://schemas.microsoft.com/office/drawing/2014/main" id="{C1FF8DD5-684D-4D37-AC66-1632D2ACCE8E}"/>
              </a:ext>
            </a:extLst>
          </p:cNvPr>
          <p:cNvSpPr txBox="1">
            <a:spLocks noChangeArrowheads="1"/>
          </p:cNvSpPr>
          <p:nvPr/>
        </p:nvSpPr>
        <p:spPr bwMode="auto">
          <a:xfrm>
            <a:off x="3732214" y="5208589"/>
            <a:ext cx="9366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l-GR" altLang="en-US" sz="1600">
                <a:solidFill>
                  <a:srgbClr val="1E3E85"/>
                </a:solidFill>
                <a:latin typeface="Cambria" panose="02040503050406030204" pitchFamily="18" charset="0"/>
                <a:cs typeface="Arial" panose="020B0604020202020204" pitchFamily="34" charset="0"/>
              </a:rPr>
              <a:t>β</a:t>
            </a:r>
            <a:r>
              <a:rPr lang="en-US" altLang="en-US" sz="1600" baseline="-25000">
                <a:solidFill>
                  <a:srgbClr val="FF0000"/>
                </a:solidFill>
                <a:latin typeface="Cambria" panose="02040503050406030204" pitchFamily="18" charset="0"/>
                <a:cs typeface="Arial" panose="020B0604020202020204" pitchFamily="34" charset="0"/>
              </a:rPr>
              <a:t>G</a:t>
            </a:r>
            <a:r>
              <a:rPr lang="en-US" altLang="en-US" sz="1600">
                <a:solidFill>
                  <a:srgbClr val="1E3E85"/>
                </a:solidFill>
                <a:latin typeface="Cambria" panose="02040503050406030204" pitchFamily="18" charset="0"/>
                <a:cs typeface="Arial" panose="020B0604020202020204" pitchFamily="34" charset="0"/>
              </a:rPr>
              <a:t>=.01</a:t>
            </a:r>
          </a:p>
        </p:txBody>
      </p:sp>
      <p:sp>
        <p:nvSpPr>
          <p:cNvPr id="8" name="TextBox 7">
            <a:extLst>
              <a:ext uri="{FF2B5EF4-FFF2-40B4-BE49-F238E27FC236}">
                <a16:creationId xmlns:a16="http://schemas.microsoft.com/office/drawing/2014/main" id="{4948D092-59A2-4C7A-B541-BF0469B6FB57}"/>
              </a:ext>
            </a:extLst>
          </p:cNvPr>
          <p:cNvSpPr txBox="1">
            <a:spLocks noChangeArrowheads="1"/>
          </p:cNvSpPr>
          <p:nvPr/>
        </p:nvSpPr>
        <p:spPr bwMode="auto">
          <a:xfrm>
            <a:off x="4419601" y="5211763"/>
            <a:ext cx="9366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l-GR" altLang="en-US" sz="1600">
                <a:solidFill>
                  <a:srgbClr val="1E3E85"/>
                </a:solidFill>
                <a:latin typeface="Cambria" panose="02040503050406030204" pitchFamily="18" charset="0"/>
                <a:cs typeface="Arial" panose="020B0604020202020204" pitchFamily="34" charset="0"/>
              </a:rPr>
              <a:t>β</a:t>
            </a:r>
            <a:r>
              <a:rPr lang="en-US" altLang="en-US" sz="1600" baseline="-25000">
                <a:solidFill>
                  <a:srgbClr val="FF0000"/>
                </a:solidFill>
                <a:latin typeface="Cambria" panose="02040503050406030204" pitchFamily="18" charset="0"/>
                <a:cs typeface="Arial" panose="020B0604020202020204" pitchFamily="34" charset="0"/>
              </a:rPr>
              <a:t>A</a:t>
            </a:r>
            <a:r>
              <a:rPr lang="en-US" altLang="en-US" sz="1600">
                <a:solidFill>
                  <a:srgbClr val="1E3E85"/>
                </a:solidFill>
                <a:latin typeface="Cambria" panose="02040503050406030204" pitchFamily="18" charset="0"/>
                <a:cs typeface="Arial" panose="020B0604020202020204" pitchFamily="34" charset="0"/>
              </a:rPr>
              <a:t>=.002</a:t>
            </a:r>
          </a:p>
        </p:txBody>
      </p:sp>
      <p:sp>
        <p:nvSpPr>
          <p:cNvPr id="9" name="TextBox 8">
            <a:extLst>
              <a:ext uri="{FF2B5EF4-FFF2-40B4-BE49-F238E27FC236}">
                <a16:creationId xmlns:a16="http://schemas.microsoft.com/office/drawing/2014/main" id="{90B653CA-F92E-46CC-BA67-57C89CCD1595}"/>
              </a:ext>
            </a:extLst>
          </p:cNvPr>
          <p:cNvSpPr txBox="1">
            <a:spLocks noChangeArrowheads="1"/>
          </p:cNvSpPr>
          <p:nvPr/>
        </p:nvSpPr>
        <p:spPr bwMode="auto">
          <a:xfrm>
            <a:off x="5273675" y="5211763"/>
            <a:ext cx="9350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l-GR" altLang="en-US" sz="1600">
                <a:solidFill>
                  <a:srgbClr val="1E3E85"/>
                </a:solidFill>
                <a:latin typeface="Cambria" panose="02040503050406030204" pitchFamily="18" charset="0"/>
                <a:cs typeface="Arial" panose="020B0604020202020204" pitchFamily="34" charset="0"/>
              </a:rPr>
              <a:t>β</a:t>
            </a:r>
            <a:r>
              <a:rPr lang="en-US" altLang="en-US" sz="1600" baseline="-25000">
                <a:solidFill>
                  <a:srgbClr val="FF0000"/>
                </a:solidFill>
                <a:latin typeface="Cambria" panose="02040503050406030204" pitchFamily="18" charset="0"/>
                <a:cs typeface="Arial" panose="020B0604020202020204" pitchFamily="34" charset="0"/>
              </a:rPr>
              <a:t>G</a:t>
            </a:r>
            <a:r>
              <a:rPr lang="en-US" altLang="en-US" sz="1600">
                <a:solidFill>
                  <a:srgbClr val="1E3E85"/>
                </a:solidFill>
                <a:latin typeface="Cambria" panose="02040503050406030204" pitchFamily="18" charset="0"/>
                <a:cs typeface="Arial" panose="020B0604020202020204" pitchFamily="34" charset="0"/>
              </a:rPr>
              <a:t>=.03</a:t>
            </a:r>
          </a:p>
        </p:txBody>
      </p:sp>
      <p:sp>
        <p:nvSpPr>
          <p:cNvPr id="10" name="TextBox 9">
            <a:extLst>
              <a:ext uri="{FF2B5EF4-FFF2-40B4-BE49-F238E27FC236}">
                <a16:creationId xmlns:a16="http://schemas.microsoft.com/office/drawing/2014/main" id="{CCD9EBCE-5D11-418B-8CC5-8AB22EEE791F}"/>
              </a:ext>
            </a:extLst>
          </p:cNvPr>
          <p:cNvSpPr txBox="1">
            <a:spLocks noChangeArrowheads="1"/>
          </p:cNvSpPr>
          <p:nvPr/>
        </p:nvSpPr>
        <p:spPr bwMode="auto">
          <a:xfrm>
            <a:off x="5981701" y="5202239"/>
            <a:ext cx="9366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l-GR" altLang="en-US" sz="1600">
                <a:solidFill>
                  <a:srgbClr val="1E3E85"/>
                </a:solidFill>
                <a:latin typeface="Cambria" panose="02040503050406030204" pitchFamily="18" charset="0"/>
                <a:cs typeface="Arial" panose="020B0604020202020204" pitchFamily="34" charset="0"/>
              </a:rPr>
              <a:t>β</a:t>
            </a:r>
            <a:r>
              <a:rPr lang="en-US" altLang="en-US" sz="1600" baseline="-25000">
                <a:solidFill>
                  <a:srgbClr val="FF0000"/>
                </a:solidFill>
                <a:latin typeface="Cambria" panose="02040503050406030204" pitchFamily="18" charset="0"/>
                <a:cs typeface="Arial" panose="020B0604020202020204" pitchFamily="34" charset="0"/>
              </a:rPr>
              <a:t>T</a:t>
            </a:r>
            <a:r>
              <a:rPr lang="en-US" altLang="en-US" sz="1600">
                <a:solidFill>
                  <a:srgbClr val="1E3E85"/>
                </a:solidFill>
                <a:latin typeface="Cambria" panose="02040503050406030204" pitchFamily="18" charset="0"/>
                <a:cs typeface="Arial" panose="020B0604020202020204" pitchFamily="34" charset="0"/>
              </a:rPr>
              <a:t>=.025</a:t>
            </a:r>
          </a:p>
        </p:txBody>
      </p:sp>
      <p:cxnSp>
        <p:nvCxnSpPr>
          <p:cNvPr id="11" name="Straight Arrow Connector 10">
            <a:extLst>
              <a:ext uri="{FF2B5EF4-FFF2-40B4-BE49-F238E27FC236}">
                <a16:creationId xmlns:a16="http://schemas.microsoft.com/office/drawing/2014/main" id="{689E7BA4-337D-4FCE-A5BB-81D84D3FA989}"/>
              </a:ext>
            </a:extLst>
          </p:cNvPr>
          <p:cNvCxnSpPr/>
          <p:nvPr/>
        </p:nvCxnSpPr>
        <p:spPr>
          <a:xfrm>
            <a:off x="6673851" y="3281363"/>
            <a:ext cx="1012825" cy="495300"/>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5C013F5-3D61-4AA6-9054-F6AE844CACA7}"/>
              </a:ext>
            </a:extLst>
          </p:cNvPr>
          <p:cNvSpPr txBox="1">
            <a:spLocks noChangeArrowheads="1"/>
          </p:cNvSpPr>
          <p:nvPr/>
        </p:nvSpPr>
        <p:spPr bwMode="auto">
          <a:xfrm>
            <a:off x="7891464" y="3656013"/>
            <a:ext cx="6889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nl-NL" altLang="en-US" sz="1800">
                <a:solidFill>
                  <a:srgbClr val="1E3E85"/>
                </a:solidFill>
                <a:latin typeface="Cambria" panose="02040503050406030204" pitchFamily="18" charset="0"/>
                <a:cs typeface="Arial" panose="020B0604020202020204" pitchFamily="34" charset="0"/>
              </a:rPr>
              <a:t>.052</a:t>
            </a:r>
            <a:endParaRPr lang="en-US" altLang="en-US" sz="1800">
              <a:solidFill>
                <a:srgbClr val="1E3E85"/>
              </a:solidFill>
              <a:latin typeface="Cambria" panose="02040503050406030204" pitchFamily="18" charset="0"/>
              <a:cs typeface="Arial" panose="020B0604020202020204" pitchFamily="34" charset="0"/>
            </a:endParaRPr>
          </a:p>
        </p:txBody>
      </p:sp>
      <p:sp>
        <p:nvSpPr>
          <p:cNvPr id="13" name="Oval 12">
            <a:extLst>
              <a:ext uri="{FF2B5EF4-FFF2-40B4-BE49-F238E27FC236}">
                <a16:creationId xmlns:a16="http://schemas.microsoft.com/office/drawing/2014/main" id="{931B6D0F-8439-4DBD-923E-A732BE67B987}"/>
              </a:ext>
            </a:extLst>
          </p:cNvPr>
          <p:cNvSpPr/>
          <p:nvPr/>
        </p:nvSpPr>
        <p:spPr>
          <a:xfrm>
            <a:off x="7805738" y="3617913"/>
            <a:ext cx="850900" cy="482600"/>
          </a:xfrm>
          <a:prstGeom prst="ellipse">
            <a:avLst/>
          </a:prstGeom>
          <a:noFill/>
          <a:ln w="12700">
            <a:solidFill>
              <a:srgbClr val="A99165"/>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sz="1800">
              <a:solidFill>
                <a:prstClr val="white"/>
              </a:solidFill>
              <a:latin typeface="Calibri"/>
            </a:endParaRPr>
          </a:p>
        </p:txBody>
      </p:sp>
      <p:sp>
        <p:nvSpPr>
          <p:cNvPr id="14" name="TextBox 13">
            <a:extLst>
              <a:ext uri="{FF2B5EF4-FFF2-40B4-BE49-F238E27FC236}">
                <a16:creationId xmlns:a16="http://schemas.microsoft.com/office/drawing/2014/main" id="{56F491E2-17E8-4804-A9F7-ADB7EC027E3B}"/>
              </a:ext>
            </a:extLst>
          </p:cNvPr>
          <p:cNvSpPr txBox="1">
            <a:spLocks noChangeArrowheads="1"/>
          </p:cNvSpPr>
          <p:nvPr/>
        </p:nvSpPr>
        <p:spPr bwMode="auto">
          <a:xfrm>
            <a:off x="7412039" y="3217863"/>
            <a:ext cx="20415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nl-NL" altLang="en-US" sz="1800">
                <a:solidFill>
                  <a:srgbClr val="1E3E85"/>
                </a:solidFill>
                <a:latin typeface="Cambria" panose="02040503050406030204" pitchFamily="18" charset="0"/>
                <a:cs typeface="Arial" panose="020B0604020202020204" pitchFamily="34" charset="0"/>
              </a:rPr>
              <a:t>Polygenic score:</a:t>
            </a:r>
            <a:endParaRPr lang="en-US" altLang="en-US" sz="1800">
              <a:solidFill>
                <a:srgbClr val="1E3E85"/>
              </a:solidFill>
              <a:latin typeface="Cambria" panose="02040503050406030204" pitchFamily="18" charset="0"/>
              <a:cs typeface="Arial" panose="020B0604020202020204" pitchFamily="34" charset="0"/>
            </a:endParaRPr>
          </a:p>
        </p:txBody>
      </p:sp>
      <p:sp>
        <p:nvSpPr>
          <p:cNvPr id="15" name="Rectangle 14">
            <a:extLst>
              <a:ext uri="{FF2B5EF4-FFF2-40B4-BE49-F238E27FC236}">
                <a16:creationId xmlns:a16="http://schemas.microsoft.com/office/drawing/2014/main" id="{C6EB26FE-25E8-4A3B-BE8F-10FE56C90236}"/>
              </a:ext>
            </a:extLst>
          </p:cNvPr>
          <p:cNvSpPr/>
          <p:nvPr/>
        </p:nvSpPr>
        <p:spPr>
          <a:xfrm>
            <a:off x="3014663" y="5211763"/>
            <a:ext cx="3784600" cy="330200"/>
          </a:xfrm>
          <a:prstGeom prst="rect">
            <a:avLst/>
          </a:prstGeom>
          <a:noFill/>
          <a:ln w="12700">
            <a:solidFill>
              <a:srgbClr val="A99165"/>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sz="1800">
              <a:solidFill>
                <a:prstClr val="white"/>
              </a:solidFill>
              <a:latin typeface="Calibri"/>
            </a:endParaRPr>
          </a:p>
        </p:txBody>
      </p:sp>
      <p:cxnSp>
        <p:nvCxnSpPr>
          <p:cNvPr id="16" name="Straight Arrow Connector 15">
            <a:extLst>
              <a:ext uri="{FF2B5EF4-FFF2-40B4-BE49-F238E27FC236}">
                <a16:creationId xmlns:a16="http://schemas.microsoft.com/office/drawing/2014/main" id="{2DCE4D86-EC43-4251-89F7-D3FF09127C5F}"/>
              </a:ext>
            </a:extLst>
          </p:cNvPr>
          <p:cNvCxnSpPr/>
          <p:nvPr/>
        </p:nvCxnSpPr>
        <p:spPr>
          <a:xfrm flipV="1">
            <a:off x="3414713" y="3367089"/>
            <a:ext cx="0" cy="409575"/>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6C53445-B275-4B70-B569-10CAF8210543}"/>
              </a:ext>
            </a:extLst>
          </p:cNvPr>
          <p:cNvCxnSpPr/>
          <p:nvPr/>
        </p:nvCxnSpPr>
        <p:spPr>
          <a:xfrm flipV="1">
            <a:off x="4178300" y="3367088"/>
            <a:ext cx="0" cy="457200"/>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CF5CFD6-C15D-4CD6-A3E3-87C48A3835B8}"/>
              </a:ext>
            </a:extLst>
          </p:cNvPr>
          <p:cNvCxnSpPr/>
          <p:nvPr/>
        </p:nvCxnSpPr>
        <p:spPr>
          <a:xfrm flipV="1">
            <a:off x="4894263" y="3367089"/>
            <a:ext cx="0" cy="511175"/>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C987DF1-0488-4DDC-9A68-91EFCEB3F7FE}"/>
              </a:ext>
            </a:extLst>
          </p:cNvPr>
          <p:cNvCxnSpPr/>
          <p:nvPr/>
        </p:nvCxnSpPr>
        <p:spPr>
          <a:xfrm flipV="1">
            <a:off x="5707063" y="3367088"/>
            <a:ext cx="0" cy="387350"/>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8FED249-6735-426D-A8C3-894D44FF6E06}"/>
              </a:ext>
            </a:extLst>
          </p:cNvPr>
          <p:cNvCxnSpPr/>
          <p:nvPr/>
        </p:nvCxnSpPr>
        <p:spPr>
          <a:xfrm flipV="1">
            <a:off x="6435725" y="3360739"/>
            <a:ext cx="0" cy="384175"/>
          </a:xfrm>
          <a:prstGeom prst="straightConnector1">
            <a:avLst/>
          </a:prstGeom>
          <a:ln>
            <a:solidFill>
              <a:srgbClr val="1E3E85"/>
            </a:solidFill>
            <a:tailEnd type="arrow"/>
          </a:ln>
          <a:effectLst>
            <a:outerShdw blurRad="50800" dist="38100" dir="2700000" algn="tl" rotWithShape="0">
              <a:prstClr val="black">
                <a:alpha val="16000"/>
              </a:prstClr>
            </a:outerShdw>
          </a:effectLst>
        </p:spPr>
        <p:style>
          <a:lnRef idx="1">
            <a:schemeClr val="accent1"/>
          </a:lnRef>
          <a:fillRef idx="0">
            <a:schemeClr val="accent1"/>
          </a:fillRef>
          <a:effectRef idx="0">
            <a:schemeClr val="accent1"/>
          </a:effectRef>
          <a:fontRef idx="minor">
            <a:schemeClr val="tx1"/>
          </a:fontRef>
        </p:style>
      </p:cxnSp>
      <p:sp>
        <p:nvSpPr>
          <p:cNvPr id="21" name="TextBox 23">
            <a:extLst>
              <a:ext uri="{FF2B5EF4-FFF2-40B4-BE49-F238E27FC236}">
                <a16:creationId xmlns:a16="http://schemas.microsoft.com/office/drawing/2014/main" id="{D74C23C1-F76F-4F54-905D-892B4EAE2FE9}"/>
              </a:ext>
            </a:extLst>
          </p:cNvPr>
          <p:cNvSpPr txBox="1">
            <a:spLocks noChangeArrowheads="1"/>
          </p:cNvSpPr>
          <p:nvPr/>
        </p:nvSpPr>
        <p:spPr bwMode="auto">
          <a:xfrm>
            <a:off x="3213101" y="3735389"/>
            <a:ext cx="460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400">
                <a:solidFill>
                  <a:srgbClr val="1E3E85"/>
                </a:solidFill>
                <a:latin typeface="Cambria" panose="02040503050406030204" pitchFamily="18" charset="0"/>
                <a:cs typeface="Arial" panose="020B0604020202020204" pitchFamily="34" charset="0"/>
              </a:rPr>
              <a:t>A</a:t>
            </a:r>
            <a:r>
              <a:rPr lang="en-US" altLang="en-US" sz="1400">
                <a:solidFill>
                  <a:srgbClr val="FF0000"/>
                </a:solidFill>
                <a:latin typeface="Cambria" panose="02040503050406030204" pitchFamily="18" charset="0"/>
                <a:cs typeface="Arial" panose="020B0604020202020204" pitchFamily="34" charset="0"/>
              </a:rPr>
              <a:t>C</a:t>
            </a:r>
          </a:p>
        </p:txBody>
      </p:sp>
      <p:sp>
        <p:nvSpPr>
          <p:cNvPr id="22" name="TextBox 26">
            <a:extLst>
              <a:ext uri="{FF2B5EF4-FFF2-40B4-BE49-F238E27FC236}">
                <a16:creationId xmlns:a16="http://schemas.microsoft.com/office/drawing/2014/main" id="{A47964CF-2714-41AB-8A2B-CE262180FE28}"/>
              </a:ext>
            </a:extLst>
          </p:cNvPr>
          <p:cNvSpPr txBox="1">
            <a:spLocks noChangeArrowheads="1"/>
          </p:cNvSpPr>
          <p:nvPr/>
        </p:nvSpPr>
        <p:spPr bwMode="auto">
          <a:xfrm>
            <a:off x="3983039" y="3776664"/>
            <a:ext cx="460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400">
                <a:solidFill>
                  <a:srgbClr val="FF0000"/>
                </a:solidFill>
                <a:latin typeface="Cambria" panose="02040503050406030204" pitchFamily="18" charset="0"/>
                <a:cs typeface="Arial" panose="020B0604020202020204" pitchFamily="34" charset="0"/>
              </a:rPr>
              <a:t>GG</a:t>
            </a:r>
          </a:p>
        </p:txBody>
      </p:sp>
      <p:sp>
        <p:nvSpPr>
          <p:cNvPr id="23" name="TextBox 28">
            <a:extLst>
              <a:ext uri="{FF2B5EF4-FFF2-40B4-BE49-F238E27FC236}">
                <a16:creationId xmlns:a16="http://schemas.microsoft.com/office/drawing/2014/main" id="{B82B41C4-67D3-44BC-AEE5-71C2C1C33A9A}"/>
              </a:ext>
            </a:extLst>
          </p:cNvPr>
          <p:cNvSpPr txBox="1">
            <a:spLocks noChangeArrowheads="1"/>
          </p:cNvSpPr>
          <p:nvPr/>
        </p:nvSpPr>
        <p:spPr bwMode="auto">
          <a:xfrm>
            <a:off x="4695825" y="3833814"/>
            <a:ext cx="4587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400">
                <a:solidFill>
                  <a:srgbClr val="FF0000"/>
                </a:solidFill>
                <a:latin typeface="Cambria" panose="02040503050406030204" pitchFamily="18" charset="0"/>
                <a:cs typeface="Arial" panose="020B0604020202020204" pitchFamily="34" charset="0"/>
              </a:rPr>
              <a:t>A</a:t>
            </a:r>
            <a:r>
              <a:rPr lang="en-US" altLang="en-US" sz="1400">
                <a:solidFill>
                  <a:srgbClr val="1E3E85"/>
                </a:solidFill>
                <a:latin typeface="Cambria" panose="02040503050406030204" pitchFamily="18" charset="0"/>
                <a:cs typeface="Arial" panose="020B0604020202020204" pitchFamily="34" charset="0"/>
              </a:rPr>
              <a:t>T</a:t>
            </a:r>
          </a:p>
        </p:txBody>
      </p:sp>
      <p:sp>
        <p:nvSpPr>
          <p:cNvPr id="24" name="TextBox 30">
            <a:extLst>
              <a:ext uri="{FF2B5EF4-FFF2-40B4-BE49-F238E27FC236}">
                <a16:creationId xmlns:a16="http://schemas.microsoft.com/office/drawing/2014/main" id="{457A71B9-4657-4EA7-A1F8-55C12EC9C962}"/>
              </a:ext>
            </a:extLst>
          </p:cNvPr>
          <p:cNvSpPr txBox="1">
            <a:spLocks noChangeArrowheads="1"/>
          </p:cNvSpPr>
          <p:nvPr/>
        </p:nvSpPr>
        <p:spPr bwMode="auto">
          <a:xfrm>
            <a:off x="5518151" y="3725864"/>
            <a:ext cx="460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400">
                <a:solidFill>
                  <a:srgbClr val="1E3E85"/>
                </a:solidFill>
                <a:latin typeface="Cambria" panose="02040503050406030204" pitchFamily="18" charset="0"/>
                <a:cs typeface="Arial" panose="020B0604020202020204" pitchFamily="34" charset="0"/>
              </a:rPr>
              <a:t>CC</a:t>
            </a:r>
          </a:p>
        </p:txBody>
      </p:sp>
      <p:sp>
        <p:nvSpPr>
          <p:cNvPr id="25" name="TextBox 33">
            <a:extLst>
              <a:ext uri="{FF2B5EF4-FFF2-40B4-BE49-F238E27FC236}">
                <a16:creationId xmlns:a16="http://schemas.microsoft.com/office/drawing/2014/main" id="{139B136E-4F9C-49FA-A4CD-25A12AC97B35}"/>
              </a:ext>
            </a:extLst>
          </p:cNvPr>
          <p:cNvSpPr txBox="1">
            <a:spLocks noChangeArrowheads="1"/>
          </p:cNvSpPr>
          <p:nvPr/>
        </p:nvSpPr>
        <p:spPr bwMode="auto">
          <a:xfrm>
            <a:off x="6249989" y="3709989"/>
            <a:ext cx="460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400">
                <a:solidFill>
                  <a:srgbClr val="FF0000"/>
                </a:solidFill>
                <a:latin typeface="Cambria" panose="02040503050406030204" pitchFamily="18" charset="0"/>
                <a:cs typeface="Arial" panose="020B0604020202020204" pitchFamily="34" charset="0"/>
              </a:rPr>
              <a:t>TT</a:t>
            </a:r>
          </a:p>
        </p:txBody>
      </p:sp>
      <p:sp>
        <p:nvSpPr>
          <p:cNvPr id="26" name="TextBox 35">
            <a:extLst>
              <a:ext uri="{FF2B5EF4-FFF2-40B4-BE49-F238E27FC236}">
                <a16:creationId xmlns:a16="http://schemas.microsoft.com/office/drawing/2014/main" id="{863E068C-2863-4063-BAAD-E0B530248913}"/>
              </a:ext>
            </a:extLst>
          </p:cNvPr>
          <p:cNvSpPr txBox="1">
            <a:spLocks noChangeArrowheads="1"/>
          </p:cNvSpPr>
          <p:nvPr/>
        </p:nvSpPr>
        <p:spPr bwMode="auto">
          <a:xfrm>
            <a:off x="3014663" y="2973389"/>
            <a:ext cx="39370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en-US" altLang="en-US" sz="1600">
                <a:solidFill>
                  <a:srgbClr val="1E3E85"/>
                </a:solidFill>
                <a:latin typeface="Cambria" panose="02040503050406030204" pitchFamily="18" charset="0"/>
                <a:cs typeface="Arial" panose="020B0604020202020204" pitchFamily="34" charset="0"/>
              </a:rPr>
              <a:t>1×-.02 + 2×.01 + 1×.002 + 0×.03 + 2×.025 </a:t>
            </a:r>
          </a:p>
        </p:txBody>
      </p:sp>
      <p:sp>
        <p:nvSpPr>
          <p:cNvPr id="27" name="Rectangle 26">
            <a:extLst>
              <a:ext uri="{FF2B5EF4-FFF2-40B4-BE49-F238E27FC236}">
                <a16:creationId xmlns:a16="http://schemas.microsoft.com/office/drawing/2014/main" id="{CBBEE22D-CC5C-4D1F-91E5-165BB0006B09}"/>
              </a:ext>
            </a:extLst>
          </p:cNvPr>
          <p:cNvSpPr/>
          <p:nvPr/>
        </p:nvSpPr>
        <p:spPr>
          <a:xfrm>
            <a:off x="3014663" y="2976563"/>
            <a:ext cx="3784600" cy="330200"/>
          </a:xfrm>
          <a:prstGeom prst="rect">
            <a:avLst/>
          </a:prstGeom>
          <a:noFill/>
          <a:ln w="12700">
            <a:solidFill>
              <a:srgbClr val="A99165"/>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sz="1800">
              <a:solidFill>
                <a:prstClr val="white"/>
              </a:solidFill>
              <a:latin typeface="Calibri"/>
            </a:endParaRPr>
          </a:p>
        </p:txBody>
      </p:sp>
      <p:cxnSp>
        <p:nvCxnSpPr>
          <p:cNvPr id="28" name="Straight Arrow Connector 27">
            <a:extLst>
              <a:ext uri="{FF2B5EF4-FFF2-40B4-BE49-F238E27FC236}">
                <a16:creationId xmlns:a16="http://schemas.microsoft.com/office/drawing/2014/main" id="{A589A7C4-03D5-40DA-96A8-8D24000E614D}"/>
              </a:ext>
            </a:extLst>
          </p:cNvPr>
          <p:cNvCxnSpPr/>
          <p:nvPr/>
        </p:nvCxnSpPr>
        <p:spPr>
          <a:xfrm flipH="1">
            <a:off x="6924676" y="5370514"/>
            <a:ext cx="430213" cy="9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13">
            <a:extLst>
              <a:ext uri="{FF2B5EF4-FFF2-40B4-BE49-F238E27FC236}">
                <a16:creationId xmlns:a16="http://schemas.microsoft.com/office/drawing/2014/main" id="{5D500076-3A9E-4E78-A126-03EC53FDA20B}"/>
              </a:ext>
            </a:extLst>
          </p:cNvPr>
          <p:cNvSpPr txBox="1">
            <a:spLocks noChangeArrowheads="1"/>
          </p:cNvSpPr>
          <p:nvPr/>
        </p:nvSpPr>
        <p:spPr bwMode="auto">
          <a:xfrm>
            <a:off x="7424739" y="5056189"/>
            <a:ext cx="17303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6000"/>
              <a:buFont typeface="Wingdings 3" panose="05040102010807070707" pitchFamily="18" charset="2"/>
              <a:buChar char=""/>
              <a:defRPr sz="2600">
                <a:solidFill>
                  <a:schemeClr val="tx1"/>
                </a:solidFill>
                <a:latin typeface="Calibri" panose="020F0502020204030204" pitchFamily="34" charset="0"/>
              </a:defRPr>
            </a:lvl1pPr>
            <a:lvl2pPr marL="547688" indent="-273050">
              <a:spcBef>
                <a:spcPts val="500"/>
              </a:spcBef>
              <a:buClr>
                <a:schemeClr val="accent2"/>
              </a:buClr>
              <a:buSzPct val="76000"/>
              <a:buFont typeface="Wingdings 3" panose="05040102010807070707" pitchFamily="18" charset="2"/>
              <a:buChar char=""/>
              <a:defRPr sz="2300">
                <a:solidFill>
                  <a:schemeClr val="tx2"/>
                </a:solidFill>
                <a:latin typeface="Calibri" panose="020F0502020204030204" pitchFamily="34" charset="0"/>
              </a:defRPr>
            </a:lvl2pPr>
            <a:lvl3pPr marL="822325" indent="-228600">
              <a:spcBef>
                <a:spcPts val="500"/>
              </a:spcBef>
              <a:buClr>
                <a:srgbClr val="BCBCBC"/>
              </a:buClr>
              <a:buSzPct val="76000"/>
              <a:buFont typeface="Wingdings 3" panose="05040102010807070707" pitchFamily="18" charset="2"/>
              <a:buChar char=""/>
              <a:defRPr sz="2000">
                <a:solidFill>
                  <a:schemeClr val="tx1"/>
                </a:solidFill>
                <a:latin typeface="Calibri" panose="020F0502020204030204" pitchFamily="34" charset="0"/>
              </a:defRPr>
            </a:lvl3pPr>
            <a:lvl4pPr marL="1096963" indent="-228600">
              <a:spcBef>
                <a:spcPts val="400"/>
              </a:spcBef>
              <a:buClr>
                <a:srgbClr val="8BA2B4"/>
              </a:buClr>
              <a:buSzPct val="70000"/>
              <a:buFont typeface="Wingdings" panose="05000000000000000000" pitchFamily="2" charset="2"/>
              <a:buChar char=""/>
              <a:defRPr>
                <a:solidFill>
                  <a:schemeClr val="tx1"/>
                </a:solidFill>
                <a:latin typeface="Calibri" panose="020F0502020204030204" pitchFamily="34" charset="0"/>
              </a:defRPr>
            </a:lvl4pPr>
            <a:lvl5pPr marL="1371600" indent="-228600">
              <a:spcBef>
                <a:spcPts val="300"/>
              </a:spcBef>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5pPr>
            <a:lvl6pPr marL="18288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6pPr>
            <a:lvl7pPr marL="22860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7pPr>
            <a:lvl8pPr marL="27432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8pPr>
            <a:lvl9pPr marL="3200400" indent="-228600" eaLnBrk="0" fontAlgn="base" hangingPunct="0">
              <a:spcBef>
                <a:spcPts val="300"/>
              </a:spcBef>
              <a:spcAft>
                <a:spcPct val="0"/>
              </a:spcAft>
              <a:buClr>
                <a:schemeClr val="accent2"/>
              </a:buClr>
              <a:buSzPct val="70000"/>
              <a:buFont typeface="Wingdings" panose="05000000000000000000" pitchFamily="2" charset="2"/>
              <a:buChar char=""/>
              <a:defRPr sz="1600">
                <a:solidFill>
                  <a:schemeClr val="tx1"/>
                </a:solidFill>
                <a:latin typeface="Calibri" panose="020F0502020204030204" pitchFamily="34" charset="0"/>
              </a:defRPr>
            </a:lvl9pPr>
          </a:lstStyle>
          <a:p>
            <a:pPr>
              <a:spcBef>
                <a:spcPct val="0"/>
              </a:spcBef>
              <a:buClrTx/>
              <a:buSzTx/>
              <a:buNone/>
            </a:pPr>
            <a:r>
              <a:rPr lang="nl-NL" altLang="en-US" sz="1800">
                <a:solidFill>
                  <a:srgbClr val="1E3E85"/>
                </a:solidFill>
                <a:latin typeface="Cambria" panose="02040503050406030204" pitchFamily="18" charset="0"/>
                <a:cs typeface="Arial" panose="020B0604020202020204" pitchFamily="34" charset="0"/>
              </a:rPr>
              <a:t>Effect sized from GWAS</a:t>
            </a:r>
            <a:endParaRPr lang="en-US" altLang="en-US" sz="1800">
              <a:solidFill>
                <a:srgbClr val="1E3E85"/>
              </a:solidFill>
              <a:latin typeface="Cambria" panose="02040503050406030204" pitchFamily="18" charset="0"/>
              <a:cs typeface="Arial" panose="020B0604020202020204" pitchFamily="34" charset="0"/>
            </a:endParaRPr>
          </a:p>
        </p:txBody>
      </p:sp>
    </p:spTree>
    <p:extLst>
      <p:ext uri="{BB962C8B-B14F-4D97-AF65-F5344CB8AC3E}">
        <p14:creationId xmlns:p14="http://schemas.microsoft.com/office/powerpoint/2010/main" val="4509710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0513B-26F7-4846-A45D-4EE4719EDC15}"/>
              </a:ext>
            </a:extLst>
          </p:cNvPr>
          <p:cNvSpPr>
            <a:spLocks noGrp="1"/>
          </p:cNvSpPr>
          <p:nvPr>
            <p:ph type="title"/>
          </p:nvPr>
        </p:nvSpPr>
        <p:spPr/>
        <p:txBody>
          <a:bodyPr/>
          <a:lstStyle/>
          <a:p>
            <a:r>
              <a:rPr lang="en-US" sz="3600" dirty="0"/>
              <a:t>Prediction by Polygenic Risk Score</a:t>
            </a:r>
            <a:endParaRPr lang="nl-NL" sz="3600" dirty="0"/>
          </a:p>
        </p:txBody>
      </p:sp>
      <p:sp>
        <p:nvSpPr>
          <p:cNvPr id="3" name="Content Placeholder 2">
            <a:extLst>
              <a:ext uri="{FF2B5EF4-FFF2-40B4-BE49-F238E27FC236}">
                <a16:creationId xmlns:a16="http://schemas.microsoft.com/office/drawing/2014/main" id="{1DC347B7-EAC0-4B96-B3CB-192E3E8E2F0C}"/>
              </a:ext>
            </a:extLst>
          </p:cNvPr>
          <p:cNvSpPr>
            <a:spLocks noGrp="1"/>
          </p:cNvSpPr>
          <p:nvPr>
            <p:ph idx="1"/>
          </p:nvPr>
        </p:nvSpPr>
        <p:spPr/>
        <p:txBody>
          <a:bodyPr/>
          <a:lstStyle/>
          <a:p>
            <a:r>
              <a:rPr lang="en-US" altLang="en-US" sz="2800" dirty="0"/>
              <a:t>By summing the collective effect sizes of many SNPs you can quantify part of the genetic “risk” in an </a:t>
            </a:r>
            <a:r>
              <a:rPr lang="en-US" altLang="en-US" sz="2800" b="1" u="sng" dirty="0"/>
              <a:t>independent </a:t>
            </a:r>
            <a:r>
              <a:rPr lang="en-US" altLang="en-US" sz="2800" dirty="0"/>
              <a:t>dataset</a:t>
            </a:r>
          </a:p>
          <a:p>
            <a:r>
              <a:rPr lang="en-US" altLang="en-US" sz="2800" dirty="0"/>
              <a:t>Polygenic Scores </a:t>
            </a:r>
            <a:r>
              <a:rPr lang="en-GB" altLang="en-US" sz="2800" dirty="0"/>
              <a:t>generally improve when adding SNPs that individually didn’t reach genome-wide significance</a:t>
            </a:r>
            <a:endParaRPr lang="nl-NL" sz="2800" dirty="0"/>
          </a:p>
        </p:txBody>
      </p:sp>
    </p:spTree>
    <p:extLst>
      <p:ext uri="{BB962C8B-B14F-4D97-AF65-F5344CB8AC3E}">
        <p14:creationId xmlns:p14="http://schemas.microsoft.com/office/powerpoint/2010/main" val="1045195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524000" y="274638"/>
            <a:ext cx="9144000" cy="1143000"/>
          </a:xfrm>
        </p:spPr>
        <p:txBody>
          <a:bodyPr/>
          <a:lstStyle/>
          <a:p>
            <a:r>
              <a:rPr lang="nl-NL" dirty="0"/>
              <a:t>Single Nucleotide </a:t>
            </a:r>
            <a:r>
              <a:rPr lang="nl-NL" dirty="0" err="1"/>
              <a:t>Polymorphism</a:t>
            </a:r>
            <a:endParaRPr lang="nl-NL" dirty="0"/>
          </a:p>
        </p:txBody>
      </p:sp>
      <p:grpSp>
        <p:nvGrpSpPr>
          <p:cNvPr id="4" name="Group 3">
            <a:extLst>
              <a:ext uri="{FF2B5EF4-FFF2-40B4-BE49-F238E27FC236}">
                <a16:creationId xmlns:a16="http://schemas.microsoft.com/office/drawing/2014/main" id="{75B98466-D209-4DD1-A02D-5650509DD56A}"/>
              </a:ext>
            </a:extLst>
          </p:cNvPr>
          <p:cNvGrpSpPr/>
          <p:nvPr/>
        </p:nvGrpSpPr>
        <p:grpSpPr>
          <a:xfrm rot="16200000">
            <a:off x="7469393" y="1253627"/>
            <a:ext cx="742234" cy="1440000"/>
            <a:chOff x="1745673" y="4414981"/>
            <a:chExt cx="742234" cy="1893455"/>
          </a:xfrm>
        </p:grpSpPr>
        <p:pic>
          <p:nvPicPr>
            <p:cNvPr id="47106" name="Picture 2" descr="Afbeeldingsresultaat voor chromosome">
              <a:extLst>
                <a:ext uri="{FF2B5EF4-FFF2-40B4-BE49-F238E27FC236}">
                  <a16:creationId xmlns:a16="http://schemas.microsoft.com/office/drawing/2014/main" id="{60938274-B858-4F5A-A97A-B610921604A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382" t="24647" r="74891" b="8014"/>
            <a:stretch/>
          </p:blipFill>
          <p:spPr bwMode="auto">
            <a:xfrm>
              <a:off x="1745673" y="4414981"/>
              <a:ext cx="371117" cy="189345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Afbeeldingsresultaat voor chromosome">
              <a:extLst>
                <a:ext uri="{FF2B5EF4-FFF2-40B4-BE49-F238E27FC236}">
                  <a16:creationId xmlns:a16="http://schemas.microsoft.com/office/drawing/2014/main" id="{832AE3C3-E811-4B0F-A959-2D0D502AB1E1}"/>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382" t="24647" r="74891" b="8014"/>
            <a:stretch/>
          </p:blipFill>
          <p:spPr bwMode="auto">
            <a:xfrm>
              <a:off x="2116790" y="4414981"/>
              <a:ext cx="371117" cy="1893455"/>
            </a:xfrm>
            <a:prstGeom prst="rect">
              <a:avLst/>
            </a:prstGeom>
            <a:noFill/>
            <a:extLst>
              <a:ext uri="{909E8E84-426E-40DD-AFC4-6F175D3DCCD1}">
                <a14:hiddenFill xmlns:a14="http://schemas.microsoft.com/office/drawing/2010/main">
                  <a:solidFill>
                    <a:srgbClr val="FFFFFF"/>
                  </a:solidFill>
                </a14:hiddenFill>
              </a:ext>
            </a:extLst>
          </p:spPr>
        </p:pic>
      </p:grpSp>
      <p:pic>
        <p:nvPicPr>
          <p:cNvPr id="47110" name="Picture 6" descr="Afbeeldingsresultaat voor single nucleotide polymorphisms">
            <a:extLst>
              <a:ext uri="{FF2B5EF4-FFF2-40B4-BE49-F238E27FC236}">
                <a16:creationId xmlns:a16="http://schemas.microsoft.com/office/drawing/2014/main" id="{D0C48FF8-3C6E-4BD9-BEF5-B15197CD5F58}"/>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470"/>
          <a:stretch/>
        </p:blipFill>
        <p:spPr bwMode="auto">
          <a:xfrm>
            <a:off x="1524000" y="1602511"/>
            <a:ext cx="5596510" cy="3582552"/>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BCF84EDB-1478-42F8-8F9F-A389220925EB}"/>
              </a:ext>
            </a:extLst>
          </p:cNvPr>
          <p:cNvGrpSpPr/>
          <p:nvPr/>
        </p:nvGrpSpPr>
        <p:grpSpPr>
          <a:xfrm rot="16200000">
            <a:off x="7469393" y="2605087"/>
            <a:ext cx="742234" cy="1440000"/>
            <a:chOff x="1745673" y="4414981"/>
            <a:chExt cx="742234" cy="1893455"/>
          </a:xfrm>
        </p:grpSpPr>
        <p:pic>
          <p:nvPicPr>
            <p:cNvPr id="10" name="Picture 2" descr="Afbeeldingsresultaat voor chromosome">
              <a:extLst>
                <a:ext uri="{FF2B5EF4-FFF2-40B4-BE49-F238E27FC236}">
                  <a16:creationId xmlns:a16="http://schemas.microsoft.com/office/drawing/2014/main" id="{A4AD5766-D8AE-4604-A42F-2BB0806962C2}"/>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382" t="24647" r="74891" b="8014"/>
            <a:stretch/>
          </p:blipFill>
          <p:spPr bwMode="auto">
            <a:xfrm>
              <a:off x="1745673" y="4414981"/>
              <a:ext cx="371117" cy="18934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Afbeeldingsresultaat voor chromosome">
              <a:extLst>
                <a:ext uri="{FF2B5EF4-FFF2-40B4-BE49-F238E27FC236}">
                  <a16:creationId xmlns:a16="http://schemas.microsoft.com/office/drawing/2014/main" id="{8F895E31-2DE0-42A7-A909-734BD9986B3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382" t="24647" r="74891" b="8014"/>
            <a:stretch/>
          </p:blipFill>
          <p:spPr bwMode="auto">
            <a:xfrm>
              <a:off x="2116790" y="4414981"/>
              <a:ext cx="371117" cy="1893455"/>
            </a:xfrm>
            <a:prstGeom prst="rect">
              <a:avLst/>
            </a:prstGeom>
            <a:noFill/>
            <a:extLst>
              <a:ext uri="{909E8E84-426E-40DD-AFC4-6F175D3DCCD1}">
                <a14:hiddenFill xmlns:a14="http://schemas.microsoft.com/office/drawing/2010/main">
                  <a:solidFill>
                    <a:srgbClr val="FFFFFF"/>
                  </a:solidFill>
                </a14:hiddenFill>
              </a:ext>
            </a:extLst>
          </p:spPr>
        </p:pic>
      </p:grpSp>
      <p:sp>
        <p:nvSpPr>
          <p:cNvPr id="6" name="TextBox 5">
            <a:extLst>
              <a:ext uri="{FF2B5EF4-FFF2-40B4-BE49-F238E27FC236}">
                <a16:creationId xmlns:a16="http://schemas.microsoft.com/office/drawing/2014/main" id="{2EAA8A9A-B2E9-4529-9892-E53A8BD29556}"/>
              </a:ext>
            </a:extLst>
          </p:cNvPr>
          <p:cNvSpPr txBox="1"/>
          <p:nvPr/>
        </p:nvSpPr>
        <p:spPr>
          <a:xfrm>
            <a:off x="8514331" y="1589387"/>
            <a:ext cx="1828800" cy="746358"/>
          </a:xfrm>
          <a:prstGeom prst="rect">
            <a:avLst/>
          </a:prstGeom>
          <a:noFill/>
        </p:spPr>
        <p:txBody>
          <a:bodyPr wrap="square" rtlCol="0">
            <a:spAutoFit/>
          </a:bodyPr>
          <a:lstStyle/>
          <a:p>
            <a:pPr>
              <a:spcAft>
                <a:spcPts val="300"/>
              </a:spcAft>
            </a:pPr>
            <a:r>
              <a:rPr lang="en-US" sz="2000" dirty="0"/>
              <a:t>Paternal allele</a:t>
            </a:r>
          </a:p>
          <a:p>
            <a:pPr>
              <a:spcAft>
                <a:spcPts val="300"/>
              </a:spcAft>
            </a:pPr>
            <a:r>
              <a:rPr lang="en-US" sz="2000" dirty="0"/>
              <a:t>Maternal allele</a:t>
            </a:r>
            <a:endParaRPr lang="nl-NL" sz="2000" dirty="0"/>
          </a:p>
        </p:txBody>
      </p:sp>
      <p:sp>
        <p:nvSpPr>
          <p:cNvPr id="13" name="TextBox 12">
            <a:extLst>
              <a:ext uri="{FF2B5EF4-FFF2-40B4-BE49-F238E27FC236}">
                <a16:creationId xmlns:a16="http://schemas.microsoft.com/office/drawing/2014/main" id="{A930836A-DCD0-4DBE-8030-9868F76E1059}"/>
              </a:ext>
            </a:extLst>
          </p:cNvPr>
          <p:cNvSpPr txBox="1"/>
          <p:nvPr/>
        </p:nvSpPr>
        <p:spPr>
          <a:xfrm>
            <a:off x="8514331" y="2949847"/>
            <a:ext cx="1828800" cy="746358"/>
          </a:xfrm>
          <a:prstGeom prst="rect">
            <a:avLst/>
          </a:prstGeom>
          <a:noFill/>
        </p:spPr>
        <p:txBody>
          <a:bodyPr wrap="square" rtlCol="0">
            <a:spAutoFit/>
          </a:bodyPr>
          <a:lstStyle/>
          <a:p>
            <a:pPr>
              <a:spcAft>
                <a:spcPts val="300"/>
              </a:spcAft>
            </a:pPr>
            <a:r>
              <a:rPr lang="en-US" sz="2000" dirty="0"/>
              <a:t>Paternal allele</a:t>
            </a:r>
          </a:p>
          <a:p>
            <a:pPr>
              <a:spcAft>
                <a:spcPts val="300"/>
              </a:spcAft>
            </a:pPr>
            <a:r>
              <a:rPr lang="en-US" sz="2000" dirty="0"/>
              <a:t>Maternal allele</a:t>
            </a:r>
            <a:endParaRPr lang="nl-NL" sz="2000" dirty="0"/>
          </a:p>
        </p:txBody>
      </p:sp>
    </p:spTree>
    <p:extLst>
      <p:ext uri="{BB962C8B-B14F-4D97-AF65-F5344CB8AC3E}">
        <p14:creationId xmlns:p14="http://schemas.microsoft.com/office/powerpoint/2010/main" val="169997025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32419-D2C2-443E-9B53-F3E8F2790463}"/>
              </a:ext>
            </a:extLst>
          </p:cNvPr>
          <p:cNvSpPr>
            <a:spLocks noGrp="1"/>
          </p:cNvSpPr>
          <p:nvPr>
            <p:ph type="title"/>
          </p:nvPr>
        </p:nvSpPr>
        <p:spPr/>
        <p:txBody>
          <a:bodyPr/>
          <a:lstStyle/>
          <a:p>
            <a:r>
              <a:rPr lang="en-US" sz="3600" dirty="0"/>
              <a:t>Prediction by Polygenic Risk Score</a:t>
            </a:r>
            <a:endParaRPr lang="nl-NL" sz="3600" dirty="0"/>
          </a:p>
        </p:txBody>
      </p:sp>
      <p:pic>
        <p:nvPicPr>
          <p:cNvPr id="3" name="Picture 2">
            <a:extLst>
              <a:ext uri="{FF2B5EF4-FFF2-40B4-BE49-F238E27FC236}">
                <a16:creationId xmlns:a16="http://schemas.microsoft.com/office/drawing/2014/main" id="{97B35565-A438-4704-8911-A00268FF54AE}"/>
              </a:ext>
            </a:extLst>
          </p:cNvPr>
          <p:cNvPicPr>
            <a:picLocks noChangeAspect="1"/>
          </p:cNvPicPr>
          <p:nvPr/>
        </p:nvPicPr>
        <p:blipFill>
          <a:blip r:embed="rId3"/>
          <a:stretch>
            <a:fillRect/>
          </a:stretch>
        </p:blipFill>
        <p:spPr>
          <a:xfrm>
            <a:off x="1524000" y="1417638"/>
            <a:ext cx="9144000" cy="5116106"/>
          </a:xfrm>
          <a:prstGeom prst="rect">
            <a:avLst/>
          </a:prstGeom>
        </p:spPr>
      </p:pic>
    </p:spTree>
    <p:extLst>
      <p:ext uri="{BB962C8B-B14F-4D97-AF65-F5344CB8AC3E}">
        <p14:creationId xmlns:p14="http://schemas.microsoft.com/office/powerpoint/2010/main" val="51310924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A gene is not what it used to be</a:t>
            </a:r>
            <a:endParaRPr lang="nl-NL" sz="3600" dirty="0"/>
          </a:p>
        </p:txBody>
      </p:sp>
      <p:sp>
        <p:nvSpPr>
          <p:cNvPr id="3" name="Tijdelijke aanduiding voor inhoud 2"/>
          <p:cNvSpPr>
            <a:spLocks noGrp="1"/>
          </p:cNvSpPr>
          <p:nvPr>
            <p:ph idx="1"/>
          </p:nvPr>
        </p:nvSpPr>
        <p:spPr/>
        <p:txBody>
          <a:bodyPr/>
          <a:lstStyle/>
          <a:p>
            <a:r>
              <a:rPr lang="en-US" sz="2400" dirty="0"/>
              <a:t>Multiple use of same sequence</a:t>
            </a:r>
          </a:p>
          <a:p>
            <a:pPr lvl="1"/>
            <a:r>
              <a:rPr lang="en-US" sz="2000" dirty="0"/>
              <a:t>Phosphatidylserine decarboxylase (PSID)</a:t>
            </a:r>
          </a:p>
        </p:txBody>
      </p:sp>
      <p:pic>
        <p:nvPicPr>
          <p:cNvPr id="6" name="Picture 6" descr="nrg2083-f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8825" y="2584213"/>
            <a:ext cx="8134350" cy="320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7"/>
          <p:cNvSpPr txBox="1">
            <a:spLocks noChangeArrowheads="1"/>
          </p:cNvSpPr>
          <p:nvPr/>
        </p:nvSpPr>
        <p:spPr bwMode="auto">
          <a:xfrm>
            <a:off x="2794000" y="6121400"/>
            <a:ext cx="57594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buClr>
                <a:srgbClr val="800000"/>
              </a:buClr>
            </a:pPr>
            <a:r>
              <a:rPr lang="en-US" sz="1600" dirty="0" err="1"/>
              <a:t>Kapranov</a:t>
            </a:r>
            <a:r>
              <a:rPr lang="en-US" sz="1600" dirty="0"/>
              <a:t> et al. Nat Rev Genet 2007 &amp; ENCODE publications</a:t>
            </a:r>
          </a:p>
        </p:txBody>
      </p:sp>
    </p:spTree>
    <p:extLst>
      <p:ext uri="{BB962C8B-B14F-4D97-AF65-F5344CB8AC3E}">
        <p14:creationId xmlns:p14="http://schemas.microsoft.com/office/powerpoint/2010/main" val="9772256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A gene is not what it used to be</a:t>
            </a:r>
            <a:endParaRPr lang="nl-NL" sz="3600" dirty="0"/>
          </a:p>
        </p:txBody>
      </p:sp>
      <p:sp>
        <p:nvSpPr>
          <p:cNvPr id="3" name="Tijdelijke aanduiding voor inhoud 2"/>
          <p:cNvSpPr>
            <a:spLocks noGrp="1"/>
          </p:cNvSpPr>
          <p:nvPr>
            <p:ph idx="1"/>
          </p:nvPr>
        </p:nvSpPr>
        <p:spPr/>
        <p:txBody>
          <a:bodyPr/>
          <a:lstStyle/>
          <a:p>
            <a:r>
              <a:rPr lang="en-US" sz="2000" dirty="0"/>
              <a:t>Up to 90% of genomic DNA is transcribed</a:t>
            </a:r>
          </a:p>
          <a:p>
            <a:pPr lvl="1"/>
            <a:r>
              <a:rPr lang="en-US" sz="1600" dirty="0"/>
              <a:t>1-2% encodes exons, ~15% </a:t>
            </a:r>
            <a:r>
              <a:rPr lang="en-US" sz="1600" dirty="0" err="1"/>
              <a:t>exons+introns</a:t>
            </a:r>
            <a:endParaRPr lang="en-US" sz="1600" dirty="0"/>
          </a:p>
          <a:p>
            <a:r>
              <a:rPr lang="en-US" sz="2000" dirty="0"/>
              <a:t>Alternative initiation of </a:t>
            </a:r>
            <a:r>
              <a:rPr lang="en-US" sz="2000" dirty="0" err="1"/>
              <a:t>trancription</a:t>
            </a:r>
            <a:r>
              <a:rPr lang="en-US" sz="2000" dirty="0"/>
              <a:t>: ~60%</a:t>
            </a:r>
          </a:p>
          <a:p>
            <a:pPr lvl="1"/>
            <a:r>
              <a:rPr lang="en-US" sz="1600" dirty="0"/>
              <a:t>Alternative TSS 10s-100s kb away</a:t>
            </a:r>
          </a:p>
          <a:p>
            <a:pPr lvl="1"/>
            <a:r>
              <a:rPr lang="en-US" sz="1600" dirty="0"/>
              <a:t>Encode: 90% of genes have unannotated exon/TSS</a:t>
            </a:r>
          </a:p>
          <a:p>
            <a:r>
              <a:rPr lang="en-US" sz="2000" dirty="0"/>
              <a:t>Alternative splicing: 60%</a:t>
            </a:r>
          </a:p>
          <a:p>
            <a:r>
              <a:rPr lang="en-US" sz="2000" dirty="0"/>
              <a:t>Transcripts with anti-sense counterpart: 60%</a:t>
            </a:r>
          </a:p>
          <a:p>
            <a:r>
              <a:rPr lang="en-US" sz="2000" dirty="0"/>
              <a:t>Alternative polyadenylation</a:t>
            </a:r>
          </a:p>
          <a:p>
            <a:r>
              <a:rPr lang="en-US" sz="2000" dirty="0"/>
              <a:t>Gene fusions</a:t>
            </a:r>
          </a:p>
          <a:p>
            <a:r>
              <a:rPr lang="en-US" sz="2000" dirty="0"/>
              <a:t>Trans splicing</a:t>
            </a:r>
          </a:p>
          <a:p>
            <a:r>
              <a:rPr lang="en-US" sz="2000" dirty="0"/>
              <a:t>RNA synthesis at enhancers (</a:t>
            </a:r>
            <a:r>
              <a:rPr lang="en-US" sz="2000" dirty="0" err="1"/>
              <a:t>eRNA</a:t>
            </a:r>
            <a:r>
              <a:rPr lang="en-US" sz="2000" dirty="0"/>
              <a:t>)</a:t>
            </a:r>
          </a:p>
          <a:p>
            <a:r>
              <a:rPr lang="en-US" sz="2000" dirty="0"/>
              <a:t>Relevant transcription factor binding occurs anywhere</a:t>
            </a:r>
          </a:p>
        </p:txBody>
      </p:sp>
      <p:pic>
        <p:nvPicPr>
          <p:cNvPr id="47106" name="Picture 2" descr="Afbeeldingsresultaat voor gen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26016" y="2277932"/>
            <a:ext cx="3441985" cy="2363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57156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Underlying Mechanism</a:t>
            </a:r>
            <a:endParaRPr lang="nl-NL" sz="3600" dirty="0"/>
          </a:p>
        </p:txBody>
      </p:sp>
      <p:sp>
        <p:nvSpPr>
          <p:cNvPr id="3" name="Tijdelijke aanduiding voor inhoud 2"/>
          <p:cNvSpPr>
            <a:spLocks noGrp="1"/>
          </p:cNvSpPr>
          <p:nvPr>
            <p:ph idx="1"/>
          </p:nvPr>
        </p:nvSpPr>
        <p:spPr/>
        <p:txBody>
          <a:bodyPr/>
          <a:lstStyle/>
          <a:p>
            <a:r>
              <a:rPr lang="en-US" sz="2000" dirty="0"/>
              <a:t>Pathway analyses:</a:t>
            </a:r>
          </a:p>
          <a:p>
            <a:r>
              <a:rPr lang="en-US" sz="2000" dirty="0"/>
              <a:t>DAVID</a:t>
            </a:r>
          </a:p>
          <a:p>
            <a:pPr lvl="1"/>
            <a:r>
              <a:rPr lang="en-US" sz="1600" b="1" dirty="0"/>
              <a:t>D</a:t>
            </a:r>
            <a:r>
              <a:rPr lang="en-US" sz="1600" dirty="0"/>
              <a:t>atabase for </a:t>
            </a:r>
            <a:r>
              <a:rPr lang="en-US" sz="1600" b="1" dirty="0"/>
              <a:t>A</a:t>
            </a:r>
            <a:r>
              <a:rPr lang="en-US" sz="1600" dirty="0"/>
              <a:t>nnotation, </a:t>
            </a:r>
            <a:r>
              <a:rPr lang="en-US" sz="1600" b="1" dirty="0"/>
              <a:t>V</a:t>
            </a:r>
            <a:r>
              <a:rPr lang="en-US" sz="1600" dirty="0"/>
              <a:t>isualization and </a:t>
            </a:r>
            <a:r>
              <a:rPr lang="en-US" sz="1600" b="1" dirty="0"/>
              <a:t>I</a:t>
            </a:r>
            <a:r>
              <a:rPr lang="en-US" sz="1600" dirty="0"/>
              <a:t>ntegrated </a:t>
            </a:r>
            <a:r>
              <a:rPr lang="en-US" sz="1600" b="1" dirty="0"/>
              <a:t>D</a:t>
            </a:r>
            <a:r>
              <a:rPr lang="en-US" sz="1600" dirty="0"/>
              <a:t>iscovery</a:t>
            </a:r>
          </a:p>
          <a:p>
            <a:pPr lvl="1"/>
            <a:r>
              <a:rPr lang="en-US" sz="1600" dirty="0"/>
              <a:t>Gene Functional Classification Tool Based on Gene Ontology</a:t>
            </a:r>
          </a:p>
          <a:p>
            <a:r>
              <a:rPr lang="en-US" sz="2000" dirty="0"/>
              <a:t>STRING </a:t>
            </a:r>
          </a:p>
          <a:p>
            <a:pPr lvl="1"/>
            <a:r>
              <a:rPr lang="en-US" sz="1600" b="1" dirty="0"/>
              <a:t>S</a:t>
            </a:r>
            <a:r>
              <a:rPr lang="en-US" sz="1600" dirty="0"/>
              <a:t>earch </a:t>
            </a:r>
            <a:r>
              <a:rPr lang="en-US" sz="1600" b="1" dirty="0"/>
              <a:t>T</a:t>
            </a:r>
            <a:r>
              <a:rPr lang="en-US" sz="1600" dirty="0"/>
              <a:t>ool for the </a:t>
            </a:r>
            <a:r>
              <a:rPr lang="en-US" sz="1600" b="1" dirty="0"/>
              <a:t>R</a:t>
            </a:r>
            <a:r>
              <a:rPr lang="en-US" sz="1600" dirty="0"/>
              <a:t>etrieval of </a:t>
            </a:r>
            <a:r>
              <a:rPr lang="en-US" sz="1600" b="1" dirty="0"/>
              <a:t>I</a:t>
            </a:r>
            <a:r>
              <a:rPr lang="en-US" sz="1600" dirty="0"/>
              <a:t>nteracti</a:t>
            </a:r>
            <a:r>
              <a:rPr lang="en-US" sz="1600" b="1" dirty="0"/>
              <a:t>ng G</a:t>
            </a:r>
            <a:r>
              <a:rPr lang="en-US" sz="1600" dirty="0"/>
              <a:t>enes/Proteins</a:t>
            </a:r>
          </a:p>
          <a:p>
            <a:pPr lvl="1"/>
            <a:r>
              <a:rPr lang="en-US" sz="1600" dirty="0"/>
              <a:t>Known and predicted protein-protein interactions</a:t>
            </a:r>
          </a:p>
          <a:p>
            <a:r>
              <a:rPr lang="en-US" sz="2000" dirty="0"/>
              <a:t>DAPPLE</a:t>
            </a:r>
          </a:p>
          <a:p>
            <a:pPr lvl="1"/>
            <a:r>
              <a:rPr lang="en-US" sz="1600" b="1" dirty="0"/>
              <a:t>D</a:t>
            </a:r>
            <a:r>
              <a:rPr lang="en-US" sz="1600" dirty="0"/>
              <a:t>isease </a:t>
            </a:r>
            <a:r>
              <a:rPr lang="en-US" sz="1600" b="1" dirty="0"/>
              <a:t>A</a:t>
            </a:r>
            <a:r>
              <a:rPr lang="en-US" sz="1600" dirty="0"/>
              <a:t>ssociation </a:t>
            </a:r>
            <a:r>
              <a:rPr lang="en-US" sz="1600" b="1" dirty="0"/>
              <a:t>P</a:t>
            </a:r>
            <a:r>
              <a:rPr lang="en-US" sz="1600" dirty="0"/>
              <a:t>rotein-</a:t>
            </a:r>
            <a:r>
              <a:rPr lang="en-US" sz="1600" b="1" dirty="0"/>
              <a:t>P</a:t>
            </a:r>
            <a:r>
              <a:rPr lang="en-US" sz="1600" dirty="0"/>
              <a:t>rotein </a:t>
            </a:r>
            <a:r>
              <a:rPr lang="en-US" sz="1600" b="1" dirty="0"/>
              <a:t>L</a:t>
            </a:r>
            <a:r>
              <a:rPr lang="en-US" sz="1600" dirty="0"/>
              <a:t>ink </a:t>
            </a:r>
            <a:r>
              <a:rPr lang="en-US" sz="1600" b="1" dirty="0"/>
              <a:t>E</a:t>
            </a:r>
            <a:r>
              <a:rPr lang="en-US" sz="1600" dirty="0"/>
              <a:t>valuator</a:t>
            </a:r>
          </a:p>
          <a:p>
            <a:pPr lvl="1"/>
            <a:r>
              <a:rPr lang="en-US" sz="1600" dirty="0"/>
              <a:t>Physical connectivity among proteins encoded for by genes according to protein-protein interactions reported in the literature.</a:t>
            </a:r>
          </a:p>
        </p:txBody>
      </p:sp>
      <p:pic>
        <p:nvPicPr>
          <p:cNvPr id="62466" name="Picture 2" descr="Afbeeldingsresultaat voor mechanism of life"/>
          <p:cNvPicPr>
            <a:picLocks noChangeAspect="1" noChangeArrowheads="1"/>
          </p:cNvPicPr>
          <p:nvPr/>
        </p:nvPicPr>
        <p:blipFill rotWithShape="1">
          <a:blip r:embed="rId3">
            <a:extLst>
              <a:ext uri="{28A0092B-C50C-407E-A947-70E740481C1C}">
                <a14:useLocalDpi xmlns:a14="http://schemas.microsoft.com/office/drawing/2010/main" val="0"/>
              </a:ext>
            </a:extLst>
          </a:blip>
          <a:srcRect b="6855"/>
          <a:stretch/>
        </p:blipFill>
        <p:spPr bwMode="auto">
          <a:xfrm>
            <a:off x="7698889" y="4867544"/>
            <a:ext cx="2850776" cy="1888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33656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Underlying Mechanism</a:t>
            </a:r>
            <a:endParaRPr lang="nl-NL" sz="3600" dirty="0"/>
          </a:p>
        </p:txBody>
      </p:sp>
      <p:pic>
        <p:nvPicPr>
          <p:cNvPr id="6" name="Picture 1"/>
          <p:cNvPicPr>
            <a:picLocks noGrp="1" noChangeAspect="1"/>
          </p:cNvPicPr>
          <p:nvPr>
            <p:ph idx="1"/>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26959" t="26878" r="16468"/>
          <a:stretch/>
        </p:blipFill>
        <p:spPr>
          <a:xfrm>
            <a:off x="4118053" y="1600201"/>
            <a:ext cx="3955894" cy="4525963"/>
          </a:xfrm>
          <a:prstGeom prst="rect">
            <a:avLst/>
          </a:prstGeom>
        </p:spPr>
      </p:pic>
      <p:sp>
        <p:nvSpPr>
          <p:cNvPr id="5" name="Tekstvak 4"/>
          <p:cNvSpPr txBox="1"/>
          <p:nvPr/>
        </p:nvSpPr>
        <p:spPr>
          <a:xfrm>
            <a:off x="2556734" y="2097742"/>
            <a:ext cx="1290918" cy="461665"/>
          </a:xfrm>
          <a:prstGeom prst="rect">
            <a:avLst/>
          </a:prstGeom>
          <a:noFill/>
        </p:spPr>
        <p:txBody>
          <a:bodyPr wrap="square" rtlCol="0">
            <a:spAutoFit/>
          </a:bodyPr>
          <a:lstStyle/>
          <a:p>
            <a:r>
              <a:rPr lang="nl-NL" dirty="0"/>
              <a:t>STRING</a:t>
            </a:r>
          </a:p>
        </p:txBody>
      </p:sp>
    </p:spTree>
    <p:extLst>
      <p:ext uri="{BB962C8B-B14F-4D97-AF65-F5344CB8AC3E}">
        <p14:creationId xmlns:p14="http://schemas.microsoft.com/office/powerpoint/2010/main" val="27040303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Causality</a:t>
            </a:r>
            <a:endParaRPr lang="nl-NL" sz="3600" dirty="0"/>
          </a:p>
        </p:txBody>
      </p:sp>
      <p:sp>
        <p:nvSpPr>
          <p:cNvPr id="3" name="Tijdelijke aanduiding voor inhoud 2"/>
          <p:cNvSpPr>
            <a:spLocks noGrp="1"/>
          </p:cNvSpPr>
          <p:nvPr>
            <p:ph idx="1"/>
          </p:nvPr>
        </p:nvSpPr>
        <p:spPr/>
        <p:txBody>
          <a:bodyPr/>
          <a:lstStyle/>
          <a:p>
            <a:r>
              <a:rPr lang="nl-NL" sz="2400" dirty="0"/>
              <a:t>Combine </a:t>
            </a:r>
            <a:r>
              <a:rPr lang="nl-NL" sz="2400" dirty="0" err="1"/>
              <a:t>knowledge</a:t>
            </a:r>
            <a:r>
              <a:rPr lang="nl-NL" sz="2400" dirty="0"/>
              <a:t> </a:t>
            </a:r>
            <a:r>
              <a:rPr lang="nl-NL" sz="2400" dirty="0" err="1"/>
              <a:t>from</a:t>
            </a:r>
            <a:r>
              <a:rPr lang="nl-NL" sz="2400" dirty="0"/>
              <a:t> public databases </a:t>
            </a:r>
            <a:r>
              <a:rPr lang="nl-NL" sz="2400" dirty="0" err="1"/>
              <a:t>using</a:t>
            </a:r>
            <a:r>
              <a:rPr lang="nl-NL" sz="2400" dirty="0"/>
              <a:t> USCS </a:t>
            </a:r>
            <a:r>
              <a:rPr lang="nl-NL" sz="2400" dirty="0" err="1"/>
              <a:t>genome</a:t>
            </a:r>
            <a:r>
              <a:rPr lang="nl-NL" sz="2400" dirty="0"/>
              <a:t> browser</a:t>
            </a:r>
          </a:p>
          <a:p>
            <a:pPr lvl="1"/>
            <a:r>
              <a:rPr lang="nl-NL" sz="2000" dirty="0"/>
              <a:t>Databases </a:t>
            </a:r>
            <a:r>
              <a:rPr lang="nl-NL" sz="2000" dirty="0" err="1"/>
              <a:t>with</a:t>
            </a:r>
            <a:r>
              <a:rPr lang="nl-NL" sz="2000" dirty="0"/>
              <a:t> </a:t>
            </a:r>
            <a:r>
              <a:rPr lang="nl-NL" sz="2000" dirty="0" err="1"/>
              <a:t>biological</a:t>
            </a:r>
            <a:r>
              <a:rPr lang="nl-NL" sz="2000" dirty="0"/>
              <a:t> </a:t>
            </a:r>
            <a:r>
              <a:rPr lang="nl-NL" sz="2000" dirty="0" err="1"/>
              <a:t>knowledge</a:t>
            </a:r>
            <a:endParaRPr lang="nl-NL" sz="2000" dirty="0"/>
          </a:p>
          <a:p>
            <a:pPr lvl="2"/>
            <a:r>
              <a:rPr lang="nl-NL" sz="2000" dirty="0"/>
              <a:t>ENCODE</a:t>
            </a:r>
          </a:p>
          <a:p>
            <a:pPr lvl="2"/>
            <a:r>
              <a:rPr lang="nl-NL" sz="2000" dirty="0" err="1"/>
              <a:t>Haploreg</a:t>
            </a:r>
            <a:endParaRPr lang="nl-NL" sz="2000" dirty="0"/>
          </a:p>
          <a:p>
            <a:pPr lvl="1"/>
            <a:r>
              <a:rPr lang="nl-NL" sz="2000" dirty="0"/>
              <a:t>Databases </a:t>
            </a:r>
            <a:r>
              <a:rPr lang="nl-NL" sz="2000" dirty="0" err="1"/>
              <a:t>with</a:t>
            </a:r>
            <a:r>
              <a:rPr lang="nl-NL" sz="2000" dirty="0"/>
              <a:t> </a:t>
            </a:r>
            <a:r>
              <a:rPr lang="nl-NL" sz="2000" dirty="0" err="1"/>
              <a:t>functional</a:t>
            </a:r>
            <a:r>
              <a:rPr lang="nl-NL" sz="2000" dirty="0"/>
              <a:t> </a:t>
            </a:r>
            <a:r>
              <a:rPr lang="nl-NL" sz="2000" dirty="0" err="1"/>
              <a:t>knowledge</a:t>
            </a:r>
            <a:endParaRPr lang="nl-NL" sz="2000" dirty="0"/>
          </a:p>
          <a:p>
            <a:pPr lvl="2"/>
            <a:r>
              <a:rPr lang="nl-NL" sz="2000" dirty="0"/>
              <a:t>GTEX </a:t>
            </a:r>
            <a:r>
              <a:rPr lang="nl-NL" sz="2000" dirty="0" err="1"/>
              <a:t>for</a:t>
            </a:r>
            <a:r>
              <a:rPr lang="nl-NL" sz="2000" dirty="0"/>
              <a:t> </a:t>
            </a:r>
            <a:r>
              <a:rPr lang="nl-NL" sz="2000" dirty="0" err="1"/>
              <a:t>eQTLs</a:t>
            </a:r>
            <a:endParaRPr lang="nl-NL" sz="2000" dirty="0"/>
          </a:p>
          <a:p>
            <a:pPr lvl="2"/>
            <a:r>
              <a:rPr lang="nl-NL" sz="2000" dirty="0" err="1"/>
              <a:t>Entrez</a:t>
            </a:r>
            <a:r>
              <a:rPr lang="nl-NL" sz="2000" dirty="0"/>
              <a:t> Gene </a:t>
            </a:r>
            <a:r>
              <a:rPr lang="nl-NL" sz="2000" dirty="0" err="1"/>
              <a:t>for</a:t>
            </a:r>
            <a:r>
              <a:rPr lang="nl-NL" sz="2000" dirty="0"/>
              <a:t> gene </a:t>
            </a:r>
            <a:r>
              <a:rPr lang="nl-NL" sz="2000" dirty="0" err="1"/>
              <a:t>functions</a:t>
            </a:r>
            <a:endParaRPr lang="nl-NL" sz="2000" dirty="0"/>
          </a:p>
        </p:txBody>
      </p:sp>
      <p:pic>
        <p:nvPicPr>
          <p:cNvPr id="7" name="Picture 2" descr="http://www.gtexportal.org/home/images/gtexhom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16762" y="4098408"/>
            <a:ext cx="3862578" cy="27595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d2770i1y1fck5h.cloudfront.net/images/rectangle_636x/02468b49017094eb12592fbc278d36842681d96e.jpg?137386632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4466" y="4644412"/>
            <a:ext cx="3582296" cy="2213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29597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Truly novel findings</a:t>
            </a:r>
            <a:endParaRPr lang="nl-NL" sz="3600" dirty="0"/>
          </a:p>
        </p:txBody>
      </p:sp>
      <p:sp>
        <p:nvSpPr>
          <p:cNvPr id="3" name="Tijdelijke aanduiding voor inhoud 2"/>
          <p:cNvSpPr>
            <a:spLocks noGrp="1"/>
          </p:cNvSpPr>
          <p:nvPr>
            <p:ph idx="1"/>
          </p:nvPr>
        </p:nvSpPr>
        <p:spPr/>
        <p:txBody>
          <a:bodyPr/>
          <a:lstStyle/>
          <a:p>
            <a:r>
              <a:rPr lang="en-US" sz="2400" dirty="0"/>
              <a:t>‘Gene deserts’</a:t>
            </a:r>
          </a:p>
          <a:p>
            <a:pPr lvl="1"/>
            <a:r>
              <a:rPr lang="en-US" sz="2000" dirty="0"/>
              <a:t>8q24 region confers susceptibility to various cancers</a:t>
            </a:r>
          </a:p>
          <a:p>
            <a:pPr lvl="1"/>
            <a:r>
              <a:rPr lang="en-US" sz="2000" dirty="0"/>
              <a:t>Functional studies are very much required</a:t>
            </a:r>
          </a:p>
          <a:p>
            <a:pPr lvl="1"/>
            <a:endParaRPr lang="en-US" sz="2000" dirty="0"/>
          </a:p>
          <a:p>
            <a:pPr lvl="1"/>
            <a:endParaRPr lang="en-US" sz="2000" dirty="0"/>
          </a:p>
        </p:txBody>
      </p:sp>
      <p:pic>
        <p:nvPicPr>
          <p:cNvPr id="6" name="Picture 4" descr="nrg2544-i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4953" y="2749102"/>
            <a:ext cx="7342094" cy="4083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5565171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Proven causality</a:t>
            </a:r>
            <a:endParaRPr lang="nl-NL" sz="3600" dirty="0"/>
          </a:p>
        </p:txBody>
      </p:sp>
      <p:sp>
        <p:nvSpPr>
          <p:cNvPr id="3" name="Tijdelijke aanduiding voor inhoud 2"/>
          <p:cNvSpPr>
            <a:spLocks noGrp="1"/>
          </p:cNvSpPr>
          <p:nvPr>
            <p:ph idx="1"/>
          </p:nvPr>
        </p:nvSpPr>
        <p:spPr/>
        <p:txBody>
          <a:bodyPr/>
          <a:lstStyle/>
          <a:p>
            <a:r>
              <a:rPr lang="en-US" sz="2400" dirty="0"/>
              <a:t>Rarely causality is proven or even plausible</a:t>
            </a:r>
          </a:p>
        </p:txBody>
      </p:sp>
      <p:pic>
        <p:nvPicPr>
          <p:cNvPr id="5"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9608" y="2106557"/>
            <a:ext cx="5792787" cy="3722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 Box 7"/>
          <p:cNvSpPr txBox="1">
            <a:spLocks noChangeArrowheads="1"/>
          </p:cNvSpPr>
          <p:nvPr/>
        </p:nvSpPr>
        <p:spPr bwMode="auto">
          <a:xfrm>
            <a:off x="2636838" y="5819370"/>
            <a:ext cx="77406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GB" sz="1600" dirty="0"/>
              <a:t>Brest et al Nat Genet 2011. Locus associated with Crohn’s Disease: a synonymous variant in the </a:t>
            </a:r>
            <a:r>
              <a:rPr lang="en-GB" sz="1600" i="1" dirty="0"/>
              <a:t>IRGM</a:t>
            </a:r>
            <a:r>
              <a:rPr lang="en-GB" sz="1600" dirty="0"/>
              <a:t> coding region alters a binding site for miR-196 and modulates IRGM-dependent autophagy.</a:t>
            </a:r>
          </a:p>
        </p:txBody>
      </p:sp>
    </p:spTree>
    <p:extLst>
      <p:ext uri="{BB962C8B-B14F-4D97-AF65-F5344CB8AC3E}">
        <p14:creationId xmlns:p14="http://schemas.microsoft.com/office/powerpoint/2010/main" val="39760696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Challenges in GWAS studies</a:t>
            </a:r>
            <a:endParaRPr lang="nl-NL" sz="3600" dirty="0"/>
          </a:p>
        </p:txBody>
      </p:sp>
      <p:sp>
        <p:nvSpPr>
          <p:cNvPr id="3" name="Tijdelijke aanduiding voor inhoud 2"/>
          <p:cNvSpPr>
            <a:spLocks noGrp="1"/>
          </p:cNvSpPr>
          <p:nvPr>
            <p:ph idx="1"/>
          </p:nvPr>
        </p:nvSpPr>
        <p:spPr/>
        <p:txBody>
          <a:bodyPr/>
          <a:lstStyle/>
          <a:p>
            <a:r>
              <a:rPr lang="en-US" sz="2400" dirty="0"/>
              <a:t>Weaknesses of designs: cross-sectional, broad phenotypes</a:t>
            </a:r>
          </a:p>
          <a:p>
            <a:r>
              <a:rPr lang="en-US" sz="2400" dirty="0"/>
              <a:t>Complex effects: interactions, allele specific effects</a:t>
            </a:r>
          </a:p>
          <a:p>
            <a:r>
              <a:rPr lang="en-US" sz="2400" dirty="0"/>
              <a:t>Incomplete detection of genetic variation</a:t>
            </a:r>
          </a:p>
        </p:txBody>
      </p:sp>
      <p:pic>
        <p:nvPicPr>
          <p:cNvPr id="63490" name="Picture 2" descr="Afbeeldingsresultaat voor challeng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2535" y="3525399"/>
            <a:ext cx="4946930" cy="27833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41391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a:t>Complex effects</a:t>
            </a:r>
            <a:endParaRPr lang="nl-NL" sz="3600" dirty="0"/>
          </a:p>
        </p:txBody>
      </p:sp>
      <p:sp>
        <p:nvSpPr>
          <p:cNvPr id="3" name="Tijdelijke aanduiding voor inhoud 2"/>
          <p:cNvSpPr>
            <a:spLocks noGrp="1"/>
          </p:cNvSpPr>
          <p:nvPr>
            <p:ph idx="1"/>
          </p:nvPr>
        </p:nvSpPr>
        <p:spPr/>
        <p:txBody>
          <a:bodyPr/>
          <a:lstStyle/>
          <a:p>
            <a:r>
              <a:rPr lang="en-US" sz="2400" dirty="0"/>
              <a:t>Interaction</a:t>
            </a:r>
          </a:p>
          <a:p>
            <a:pPr lvl="1"/>
            <a:r>
              <a:rPr lang="en-US" sz="2000" dirty="0"/>
              <a:t>Interactions within biomolecular networks: rare combinations of common variants (epistasis – as routinely seen in yeast)</a:t>
            </a:r>
          </a:p>
          <a:p>
            <a:r>
              <a:rPr lang="en-US" sz="2400" dirty="0"/>
              <a:t>Allele specific effects</a:t>
            </a:r>
          </a:p>
          <a:p>
            <a:pPr lvl="1"/>
            <a:r>
              <a:rPr lang="en-US" sz="2000" dirty="0"/>
              <a:t>Estimate: ~15% of type 2 diabetes heritability due to known variants involves parent-of-origin effects.</a:t>
            </a:r>
          </a:p>
        </p:txBody>
      </p:sp>
      <p:sp>
        <p:nvSpPr>
          <p:cNvPr id="5" name="Text Box 6"/>
          <p:cNvSpPr txBox="1">
            <a:spLocks noChangeArrowheads="1"/>
          </p:cNvSpPr>
          <p:nvPr/>
        </p:nvSpPr>
        <p:spPr bwMode="auto">
          <a:xfrm>
            <a:off x="8058750" y="6521450"/>
            <a:ext cx="23288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eaLnBrk="1" hangingPunct="1"/>
            <a:r>
              <a:rPr lang="en-US" sz="1600" dirty="0"/>
              <a:t>Kong et al. Nature 2009</a:t>
            </a:r>
          </a:p>
        </p:txBody>
      </p:sp>
      <p:grpSp>
        <p:nvGrpSpPr>
          <p:cNvPr id="6" name="Group 7"/>
          <p:cNvGrpSpPr>
            <a:grpSpLocks/>
          </p:cNvGrpSpPr>
          <p:nvPr/>
        </p:nvGrpSpPr>
        <p:grpSpPr bwMode="auto">
          <a:xfrm>
            <a:off x="2276365" y="4004110"/>
            <a:ext cx="7915275" cy="1604962"/>
            <a:chOff x="684" y="2161"/>
            <a:chExt cx="4986" cy="1011"/>
          </a:xfrm>
        </p:grpSpPr>
        <p:pic>
          <p:nvPicPr>
            <p:cNvPr id="7" name="Picture 8"/>
            <p:cNvPicPr>
              <a:picLocks noChangeAspect="1" noChangeArrowheads="1"/>
            </p:cNvPicPr>
            <p:nvPr/>
          </p:nvPicPr>
          <p:blipFill>
            <a:blip r:embed="rId3">
              <a:extLst>
                <a:ext uri="{28A0092B-C50C-407E-A947-70E740481C1C}">
                  <a14:useLocalDpi xmlns:a14="http://schemas.microsoft.com/office/drawing/2010/main" val="0"/>
                </a:ext>
              </a:extLst>
            </a:blip>
            <a:srcRect l="9390" t="26610" r="3554" b="61185"/>
            <a:stretch>
              <a:fillRect/>
            </a:stretch>
          </p:blipFill>
          <p:spPr bwMode="auto">
            <a:xfrm>
              <a:off x="684" y="2161"/>
              <a:ext cx="4986" cy="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9"/>
            <p:cNvPicPr>
              <a:picLocks noChangeAspect="1" noChangeArrowheads="1"/>
            </p:cNvPicPr>
            <p:nvPr/>
          </p:nvPicPr>
          <p:blipFill>
            <a:blip r:embed="rId3">
              <a:extLst>
                <a:ext uri="{28A0092B-C50C-407E-A947-70E740481C1C}">
                  <a14:useLocalDpi xmlns:a14="http://schemas.microsoft.com/office/drawing/2010/main" val="0"/>
                </a:ext>
              </a:extLst>
            </a:blip>
            <a:srcRect l="9390" t="74994" r="3554" b="15417"/>
            <a:stretch>
              <a:fillRect/>
            </a:stretch>
          </p:blipFill>
          <p:spPr bwMode="auto">
            <a:xfrm>
              <a:off x="684" y="2732"/>
              <a:ext cx="4986" cy="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915336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D4055-7244-45F7-88E3-B889D6894D0A}"/>
              </a:ext>
            </a:extLst>
          </p:cNvPr>
          <p:cNvSpPr>
            <a:spLocks noGrp="1"/>
          </p:cNvSpPr>
          <p:nvPr>
            <p:ph type="title"/>
          </p:nvPr>
        </p:nvSpPr>
        <p:spPr/>
        <p:txBody>
          <a:bodyPr/>
          <a:lstStyle/>
          <a:p>
            <a:r>
              <a:rPr lang="en-US" dirty="0"/>
              <a:t>Genetic variation</a:t>
            </a:r>
            <a:endParaRPr lang="nl-NL" dirty="0"/>
          </a:p>
        </p:txBody>
      </p:sp>
      <p:grpSp>
        <p:nvGrpSpPr>
          <p:cNvPr id="6" name="Group 16">
            <a:extLst>
              <a:ext uri="{FF2B5EF4-FFF2-40B4-BE49-F238E27FC236}">
                <a16:creationId xmlns:a16="http://schemas.microsoft.com/office/drawing/2014/main" id="{4A4AF38B-32AF-42FA-8256-F3153E2A826D}"/>
              </a:ext>
            </a:extLst>
          </p:cNvPr>
          <p:cNvGrpSpPr>
            <a:grpSpLocks noChangeAspect="1"/>
          </p:cNvGrpSpPr>
          <p:nvPr/>
        </p:nvGrpSpPr>
        <p:grpSpPr bwMode="auto">
          <a:xfrm>
            <a:off x="5140632" y="2440359"/>
            <a:ext cx="253153" cy="3626351"/>
            <a:chOff x="3600" y="816"/>
            <a:chExt cx="144" cy="1680"/>
          </a:xfrm>
          <a:solidFill>
            <a:schemeClr val="accent1">
              <a:lumMod val="50000"/>
            </a:schemeClr>
          </a:solidFill>
        </p:grpSpPr>
        <p:sp>
          <p:nvSpPr>
            <p:cNvPr id="25" name="Rectangle 17">
              <a:extLst>
                <a:ext uri="{FF2B5EF4-FFF2-40B4-BE49-F238E27FC236}">
                  <a16:creationId xmlns:a16="http://schemas.microsoft.com/office/drawing/2014/main" id="{4C1FFE1A-BE3A-4197-A4DF-9A2EEEB2CB47}"/>
                </a:ext>
              </a:extLst>
            </p:cNvPr>
            <p:cNvSpPr>
              <a:spLocks noChangeAspect="1" noChangeArrowheads="1"/>
            </p:cNvSpPr>
            <p:nvPr/>
          </p:nvSpPr>
          <p:spPr bwMode="auto">
            <a:xfrm>
              <a:off x="3600" y="1392"/>
              <a:ext cx="144" cy="1008"/>
            </a:xfrm>
            <a:prstGeom prst="rect">
              <a:avLst/>
            </a:prstGeom>
            <a:grpFill/>
            <a:ln w="9525">
              <a:noFill/>
              <a:miter lim="800000"/>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6" name="Rectangle 18">
              <a:extLst>
                <a:ext uri="{FF2B5EF4-FFF2-40B4-BE49-F238E27FC236}">
                  <a16:creationId xmlns:a16="http://schemas.microsoft.com/office/drawing/2014/main" id="{5330D8BB-80B4-45A8-BAB3-8489593C3F98}"/>
                </a:ext>
              </a:extLst>
            </p:cNvPr>
            <p:cNvSpPr>
              <a:spLocks noChangeAspect="1" noChangeArrowheads="1"/>
            </p:cNvSpPr>
            <p:nvPr/>
          </p:nvSpPr>
          <p:spPr bwMode="auto">
            <a:xfrm>
              <a:off x="3600" y="912"/>
              <a:ext cx="144" cy="329"/>
            </a:xfrm>
            <a:prstGeom prst="rect">
              <a:avLst/>
            </a:prstGeom>
            <a:grpFill/>
            <a:ln w="9525">
              <a:noFill/>
              <a:miter lim="800000"/>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7" name="Oval 19">
              <a:extLst>
                <a:ext uri="{FF2B5EF4-FFF2-40B4-BE49-F238E27FC236}">
                  <a16:creationId xmlns:a16="http://schemas.microsoft.com/office/drawing/2014/main" id="{C9BFE32C-32A1-4203-86A7-FCD82B63C82C}"/>
                </a:ext>
              </a:extLst>
            </p:cNvPr>
            <p:cNvSpPr>
              <a:spLocks noChangeAspect="1" noChangeArrowheads="1"/>
            </p:cNvSpPr>
            <p:nvPr/>
          </p:nvSpPr>
          <p:spPr bwMode="auto">
            <a:xfrm>
              <a:off x="3600" y="225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8" name="Oval 20">
              <a:extLst>
                <a:ext uri="{FF2B5EF4-FFF2-40B4-BE49-F238E27FC236}">
                  <a16:creationId xmlns:a16="http://schemas.microsoft.com/office/drawing/2014/main" id="{96583ECC-FCAC-4A8B-9240-CB2E8013D46B}"/>
                </a:ext>
              </a:extLst>
            </p:cNvPr>
            <p:cNvSpPr>
              <a:spLocks noChangeAspect="1" noChangeArrowheads="1"/>
            </p:cNvSpPr>
            <p:nvPr/>
          </p:nvSpPr>
          <p:spPr bwMode="auto">
            <a:xfrm>
              <a:off x="3600" y="129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9" name="Oval 21">
              <a:extLst>
                <a:ext uri="{FF2B5EF4-FFF2-40B4-BE49-F238E27FC236}">
                  <a16:creationId xmlns:a16="http://schemas.microsoft.com/office/drawing/2014/main" id="{2AF4D094-3EC2-4AAA-8596-0F75C28FB319}"/>
                </a:ext>
              </a:extLst>
            </p:cNvPr>
            <p:cNvSpPr>
              <a:spLocks noChangeAspect="1" noChangeArrowheads="1"/>
            </p:cNvSpPr>
            <p:nvPr/>
          </p:nvSpPr>
          <p:spPr bwMode="auto">
            <a:xfrm>
              <a:off x="3600" y="1106"/>
              <a:ext cx="144" cy="233"/>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30" name="Oval 22">
              <a:extLst>
                <a:ext uri="{FF2B5EF4-FFF2-40B4-BE49-F238E27FC236}">
                  <a16:creationId xmlns:a16="http://schemas.microsoft.com/office/drawing/2014/main" id="{BB93F65A-9A0D-473A-B071-7421FBCAC126}"/>
                </a:ext>
              </a:extLst>
            </p:cNvPr>
            <p:cNvSpPr>
              <a:spLocks noChangeAspect="1" noChangeArrowheads="1"/>
            </p:cNvSpPr>
            <p:nvPr/>
          </p:nvSpPr>
          <p:spPr bwMode="auto">
            <a:xfrm>
              <a:off x="3600" y="81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grpSp>
      <p:sp>
        <p:nvSpPr>
          <p:cNvPr id="7" name="Text Box 81">
            <a:extLst>
              <a:ext uri="{FF2B5EF4-FFF2-40B4-BE49-F238E27FC236}">
                <a16:creationId xmlns:a16="http://schemas.microsoft.com/office/drawing/2014/main" id="{932D4BAD-C78F-4403-809F-455DEC222A0D}"/>
              </a:ext>
            </a:extLst>
          </p:cNvPr>
          <p:cNvSpPr txBox="1">
            <a:spLocks noChangeArrowheads="1"/>
          </p:cNvSpPr>
          <p:nvPr/>
        </p:nvSpPr>
        <p:spPr bwMode="auto">
          <a:xfrm>
            <a:off x="4375857" y="1661899"/>
            <a:ext cx="3091412" cy="707886"/>
          </a:xfrm>
          <a:prstGeom prst="rect">
            <a:avLst/>
          </a:prstGeom>
          <a:noFill/>
          <a:ln w="9525">
            <a:noFill/>
            <a:miter lim="800000"/>
            <a:headEnd/>
            <a:tailEnd/>
          </a:ln>
          <a:effec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defRPr/>
            </a:pPr>
            <a:r>
              <a:rPr lang="nl-NL" altLang="nl-NL" sz="2000" dirty="0" err="1">
                <a:solidFill>
                  <a:srgbClr val="000000"/>
                </a:solidFill>
                <a:latin typeface="+mj-lt"/>
              </a:rPr>
              <a:t>Chromosome</a:t>
            </a:r>
            <a:r>
              <a:rPr lang="nl-NL" altLang="nl-NL" sz="2000" dirty="0">
                <a:solidFill>
                  <a:srgbClr val="000000"/>
                </a:solidFill>
                <a:latin typeface="+mj-lt"/>
              </a:rPr>
              <a:t> pairs </a:t>
            </a:r>
            <a:r>
              <a:rPr lang="nl-NL" altLang="nl-NL" sz="2000" dirty="0" err="1">
                <a:solidFill>
                  <a:srgbClr val="000000"/>
                </a:solidFill>
                <a:latin typeface="+mj-lt"/>
              </a:rPr>
              <a:t>Paternal</a:t>
            </a:r>
            <a:r>
              <a:rPr lang="nl-NL" altLang="nl-NL" sz="2000" dirty="0">
                <a:solidFill>
                  <a:srgbClr val="000000"/>
                </a:solidFill>
                <a:latin typeface="+mj-lt"/>
              </a:rPr>
              <a:t>	</a:t>
            </a:r>
            <a:r>
              <a:rPr lang="nl-NL" altLang="nl-NL" sz="2000" dirty="0" err="1">
                <a:solidFill>
                  <a:srgbClr val="000000"/>
                </a:solidFill>
                <a:latin typeface="+mj-lt"/>
              </a:rPr>
              <a:t>Maternal</a:t>
            </a:r>
            <a:endParaRPr lang="nl-NL" altLang="nl-NL" sz="2000" dirty="0">
              <a:solidFill>
                <a:srgbClr val="000000"/>
              </a:solidFill>
              <a:latin typeface="+mj-lt"/>
            </a:endParaRPr>
          </a:p>
        </p:txBody>
      </p:sp>
      <p:sp>
        <p:nvSpPr>
          <p:cNvPr id="8" name="Line 73">
            <a:extLst>
              <a:ext uri="{FF2B5EF4-FFF2-40B4-BE49-F238E27FC236}">
                <a16:creationId xmlns:a16="http://schemas.microsoft.com/office/drawing/2014/main" id="{102D1FD6-B396-401D-A1F3-6A53BA47C458}"/>
              </a:ext>
            </a:extLst>
          </p:cNvPr>
          <p:cNvSpPr>
            <a:spLocks noChangeShapeType="1"/>
          </p:cNvSpPr>
          <p:nvPr/>
        </p:nvSpPr>
        <p:spPr bwMode="auto">
          <a:xfrm flipH="1">
            <a:off x="4903612" y="4803060"/>
            <a:ext cx="491067" cy="0"/>
          </a:xfrm>
          <a:prstGeom prst="line">
            <a:avLst/>
          </a:prstGeom>
          <a:noFill/>
          <a:ln w="28575">
            <a:solidFill>
              <a:schemeClr val="tx2"/>
            </a:solidFill>
            <a:round/>
            <a:headEnd/>
            <a:tailEnd/>
          </a:ln>
          <a:effectLst/>
        </p:spPr>
        <p:txBody>
          <a:bodyPr/>
          <a:lstStyle/>
          <a:p>
            <a:pPr>
              <a:defRPr/>
            </a:pPr>
            <a:endParaRPr lang="nl-NL" sz="3733">
              <a:solidFill>
                <a:srgbClr val="000000"/>
              </a:solidFill>
              <a:latin typeface="Arial Black" panose="020B0A04020102020204" pitchFamily="34" charset="0"/>
            </a:endParaRPr>
          </a:p>
        </p:txBody>
      </p:sp>
      <p:sp>
        <p:nvSpPr>
          <p:cNvPr id="9" name="Text Box 74">
            <a:extLst>
              <a:ext uri="{FF2B5EF4-FFF2-40B4-BE49-F238E27FC236}">
                <a16:creationId xmlns:a16="http://schemas.microsoft.com/office/drawing/2014/main" id="{2F707DFB-B366-496A-98B4-3074D6164C70}"/>
              </a:ext>
            </a:extLst>
          </p:cNvPr>
          <p:cNvSpPr txBox="1">
            <a:spLocks noChangeArrowheads="1"/>
          </p:cNvSpPr>
          <p:nvPr/>
        </p:nvSpPr>
        <p:spPr bwMode="auto">
          <a:xfrm>
            <a:off x="4448528" y="4470744"/>
            <a:ext cx="440267" cy="461665"/>
          </a:xfrm>
          <a:prstGeom prst="rect">
            <a:avLst/>
          </a:prstGeom>
          <a:noFill/>
          <a:ln w="28575">
            <a:solidFill>
              <a:schemeClr val="tx2"/>
            </a:solidFill>
            <a:miter lim="800000"/>
            <a:headEnd/>
            <a:tailEnd/>
          </a:ln>
          <a:effec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defRPr/>
            </a:pPr>
            <a:r>
              <a:rPr lang="nl-NL" altLang="nl-NL" sz="2400">
                <a:solidFill>
                  <a:srgbClr val="000000"/>
                </a:solidFill>
                <a:latin typeface="Arial" panose="020B0604020202020204" pitchFamily="34" charset="0"/>
              </a:rPr>
              <a:t>C</a:t>
            </a:r>
            <a:endParaRPr lang="en-US" altLang="nl-NL" sz="2400">
              <a:solidFill>
                <a:srgbClr val="000000"/>
              </a:solidFill>
              <a:latin typeface="Arial" panose="020B0604020202020204" pitchFamily="34" charset="0"/>
            </a:endParaRPr>
          </a:p>
        </p:txBody>
      </p:sp>
      <p:grpSp>
        <p:nvGrpSpPr>
          <p:cNvPr id="10" name="Group 9">
            <a:extLst>
              <a:ext uri="{FF2B5EF4-FFF2-40B4-BE49-F238E27FC236}">
                <a16:creationId xmlns:a16="http://schemas.microsoft.com/office/drawing/2014/main" id="{FC0F6BF0-95EC-4C10-9AC1-62614B5306E2}"/>
              </a:ext>
            </a:extLst>
          </p:cNvPr>
          <p:cNvGrpSpPr>
            <a:grpSpLocks noChangeAspect="1"/>
          </p:cNvGrpSpPr>
          <p:nvPr/>
        </p:nvGrpSpPr>
        <p:grpSpPr bwMode="auto">
          <a:xfrm>
            <a:off x="6317686" y="2440359"/>
            <a:ext cx="253153" cy="3626351"/>
            <a:chOff x="3600" y="816"/>
            <a:chExt cx="144" cy="1680"/>
          </a:xfrm>
          <a:solidFill>
            <a:schemeClr val="accent6">
              <a:lumMod val="60000"/>
              <a:lumOff val="40000"/>
            </a:schemeClr>
          </a:solidFill>
        </p:grpSpPr>
        <p:sp>
          <p:nvSpPr>
            <p:cNvPr id="19" name="Rectangle 10">
              <a:extLst>
                <a:ext uri="{FF2B5EF4-FFF2-40B4-BE49-F238E27FC236}">
                  <a16:creationId xmlns:a16="http://schemas.microsoft.com/office/drawing/2014/main" id="{527DAC75-0C3A-47B0-9C3A-40895DAE9D3A}"/>
                </a:ext>
              </a:extLst>
            </p:cNvPr>
            <p:cNvSpPr>
              <a:spLocks noChangeAspect="1" noChangeArrowheads="1"/>
            </p:cNvSpPr>
            <p:nvPr/>
          </p:nvSpPr>
          <p:spPr bwMode="auto">
            <a:xfrm>
              <a:off x="3600" y="1392"/>
              <a:ext cx="144" cy="1008"/>
            </a:xfrm>
            <a:prstGeom prst="rect">
              <a:avLst/>
            </a:prstGeom>
            <a:grpFill/>
            <a:ln w="9525">
              <a:noFill/>
              <a:miter lim="800000"/>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0" name="Rectangle 11">
              <a:extLst>
                <a:ext uri="{FF2B5EF4-FFF2-40B4-BE49-F238E27FC236}">
                  <a16:creationId xmlns:a16="http://schemas.microsoft.com/office/drawing/2014/main" id="{61CB7914-32E3-4052-9F6A-2D825FA05CF3}"/>
                </a:ext>
              </a:extLst>
            </p:cNvPr>
            <p:cNvSpPr>
              <a:spLocks noChangeAspect="1" noChangeArrowheads="1"/>
            </p:cNvSpPr>
            <p:nvPr/>
          </p:nvSpPr>
          <p:spPr bwMode="auto">
            <a:xfrm>
              <a:off x="3600" y="912"/>
              <a:ext cx="144" cy="329"/>
            </a:xfrm>
            <a:prstGeom prst="rect">
              <a:avLst/>
            </a:prstGeom>
            <a:grpFill/>
            <a:ln w="9525">
              <a:noFill/>
              <a:miter lim="800000"/>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1" name="Oval 12">
              <a:extLst>
                <a:ext uri="{FF2B5EF4-FFF2-40B4-BE49-F238E27FC236}">
                  <a16:creationId xmlns:a16="http://schemas.microsoft.com/office/drawing/2014/main" id="{D1137555-F76B-479D-B6AD-DEC117E04D09}"/>
                </a:ext>
              </a:extLst>
            </p:cNvPr>
            <p:cNvSpPr>
              <a:spLocks noChangeAspect="1" noChangeArrowheads="1"/>
            </p:cNvSpPr>
            <p:nvPr/>
          </p:nvSpPr>
          <p:spPr bwMode="auto">
            <a:xfrm>
              <a:off x="3600" y="225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2" name="Oval 13">
              <a:extLst>
                <a:ext uri="{FF2B5EF4-FFF2-40B4-BE49-F238E27FC236}">
                  <a16:creationId xmlns:a16="http://schemas.microsoft.com/office/drawing/2014/main" id="{098AC069-E85C-453C-8B7D-466E74FD9CB5}"/>
                </a:ext>
              </a:extLst>
            </p:cNvPr>
            <p:cNvSpPr>
              <a:spLocks noChangeAspect="1" noChangeArrowheads="1"/>
            </p:cNvSpPr>
            <p:nvPr/>
          </p:nvSpPr>
          <p:spPr bwMode="auto">
            <a:xfrm>
              <a:off x="3600" y="129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3" name="Oval 14">
              <a:extLst>
                <a:ext uri="{FF2B5EF4-FFF2-40B4-BE49-F238E27FC236}">
                  <a16:creationId xmlns:a16="http://schemas.microsoft.com/office/drawing/2014/main" id="{548C38F0-2584-45FB-B6CF-7FEB1DA97155}"/>
                </a:ext>
              </a:extLst>
            </p:cNvPr>
            <p:cNvSpPr>
              <a:spLocks noChangeAspect="1" noChangeArrowheads="1"/>
            </p:cNvSpPr>
            <p:nvPr/>
          </p:nvSpPr>
          <p:spPr bwMode="auto">
            <a:xfrm>
              <a:off x="3600" y="1106"/>
              <a:ext cx="144" cy="233"/>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sp>
          <p:nvSpPr>
            <p:cNvPr id="24" name="Oval 15">
              <a:extLst>
                <a:ext uri="{FF2B5EF4-FFF2-40B4-BE49-F238E27FC236}">
                  <a16:creationId xmlns:a16="http://schemas.microsoft.com/office/drawing/2014/main" id="{7E7D9376-228F-4061-A5CD-5BF493FF52E9}"/>
                </a:ext>
              </a:extLst>
            </p:cNvPr>
            <p:cNvSpPr>
              <a:spLocks noChangeAspect="1" noChangeArrowheads="1"/>
            </p:cNvSpPr>
            <p:nvPr/>
          </p:nvSpPr>
          <p:spPr bwMode="auto">
            <a:xfrm>
              <a:off x="3600" y="816"/>
              <a:ext cx="144" cy="240"/>
            </a:xfrm>
            <a:prstGeom prst="ellipse">
              <a:avLst/>
            </a:prstGeom>
            <a:grpFill/>
            <a:ln w="9525">
              <a:noFill/>
              <a:round/>
              <a:headEnd/>
              <a:tailEnd/>
            </a:ln>
            <a:effec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FontTx/>
                <a:buNone/>
                <a:defRPr/>
              </a:pPr>
              <a:endParaRPr lang="en-GB" altLang="nl-NL" sz="3733">
                <a:solidFill>
                  <a:srgbClr val="000000"/>
                </a:solidFill>
                <a:latin typeface="Arial Black" panose="020B0A04020102020204" pitchFamily="34" charset="0"/>
              </a:endParaRPr>
            </a:p>
          </p:txBody>
        </p:sp>
      </p:grpSp>
      <p:sp>
        <p:nvSpPr>
          <p:cNvPr id="13" name="Line 73">
            <a:extLst>
              <a:ext uri="{FF2B5EF4-FFF2-40B4-BE49-F238E27FC236}">
                <a16:creationId xmlns:a16="http://schemas.microsoft.com/office/drawing/2014/main" id="{E5FDA122-69AA-4872-ADA5-755F97A7FADB}"/>
              </a:ext>
            </a:extLst>
          </p:cNvPr>
          <p:cNvSpPr>
            <a:spLocks noChangeShapeType="1"/>
          </p:cNvSpPr>
          <p:nvPr/>
        </p:nvSpPr>
        <p:spPr bwMode="auto">
          <a:xfrm flipH="1">
            <a:off x="6317545" y="4809409"/>
            <a:ext cx="491067" cy="0"/>
          </a:xfrm>
          <a:prstGeom prst="line">
            <a:avLst/>
          </a:prstGeom>
          <a:noFill/>
          <a:ln w="28575">
            <a:solidFill>
              <a:schemeClr val="tx2"/>
            </a:solidFill>
            <a:round/>
            <a:headEnd/>
            <a:tailEnd/>
          </a:ln>
          <a:effectLst/>
        </p:spPr>
        <p:txBody>
          <a:bodyPr/>
          <a:lstStyle/>
          <a:p>
            <a:pPr>
              <a:defRPr/>
            </a:pPr>
            <a:endParaRPr lang="nl-NL" sz="3733">
              <a:solidFill>
                <a:srgbClr val="000000"/>
              </a:solidFill>
              <a:latin typeface="Arial Black" panose="020B0A04020102020204" pitchFamily="34" charset="0"/>
            </a:endParaRPr>
          </a:p>
        </p:txBody>
      </p:sp>
      <p:sp>
        <p:nvSpPr>
          <p:cNvPr id="14" name="Text Box 74">
            <a:extLst>
              <a:ext uri="{FF2B5EF4-FFF2-40B4-BE49-F238E27FC236}">
                <a16:creationId xmlns:a16="http://schemas.microsoft.com/office/drawing/2014/main" id="{7DDF62D9-6B35-41A6-BB3A-7BB84B9431B7}"/>
              </a:ext>
            </a:extLst>
          </p:cNvPr>
          <p:cNvSpPr txBox="1">
            <a:spLocks noChangeArrowheads="1"/>
          </p:cNvSpPr>
          <p:nvPr/>
        </p:nvSpPr>
        <p:spPr bwMode="auto">
          <a:xfrm>
            <a:off x="4454879" y="5268728"/>
            <a:ext cx="442383" cy="461665"/>
          </a:xfrm>
          <a:prstGeom prst="rect">
            <a:avLst/>
          </a:prstGeom>
          <a:noFill/>
          <a:ln w="28575">
            <a:solidFill>
              <a:schemeClr val="tx2"/>
            </a:solidFill>
            <a:miter lim="800000"/>
            <a:headEnd/>
            <a:tailEnd/>
          </a:ln>
          <a:effec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defRPr/>
            </a:pPr>
            <a:r>
              <a:rPr lang="nl-NL" altLang="nl-NL" sz="2400">
                <a:solidFill>
                  <a:srgbClr val="000000"/>
                </a:solidFill>
                <a:latin typeface="Arial" panose="020B0604020202020204" pitchFamily="34" charset="0"/>
              </a:rPr>
              <a:t>C</a:t>
            </a:r>
            <a:endParaRPr lang="en-US" altLang="nl-NL" sz="2400">
              <a:solidFill>
                <a:srgbClr val="000000"/>
              </a:solidFill>
              <a:latin typeface="Arial" panose="020B0604020202020204" pitchFamily="34" charset="0"/>
            </a:endParaRPr>
          </a:p>
        </p:txBody>
      </p:sp>
      <p:sp>
        <p:nvSpPr>
          <p:cNvPr id="15" name="Text Box 74">
            <a:extLst>
              <a:ext uri="{FF2B5EF4-FFF2-40B4-BE49-F238E27FC236}">
                <a16:creationId xmlns:a16="http://schemas.microsoft.com/office/drawing/2014/main" id="{CE93FCC3-08CB-464D-9917-E3691D97804B}"/>
              </a:ext>
            </a:extLst>
          </p:cNvPr>
          <p:cNvSpPr txBox="1">
            <a:spLocks noChangeArrowheads="1"/>
          </p:cNvSpPr>
          <p:nvPr/>
        </p:nvSpPr>
        <p:spPr bwMode="auto">
          <a:xfrm>
            <a:off x="6827661" y="5268728"/>
            <a:ext cx="442384" cy="461665"/>
          </a:xfrm>
          <a:prstGeom prst="rect">
            <a:avLst/>
          </a:prstGeom>
          <a:noFill/>
          <a:ln w="28575">
            <a:solidFill>
              <a:schemeClr val="tx2"/>
            </a:solidFill>
            <a:miter lim="800000"/>
            <a:headEnd/>
            <a:tailEnd/>
          </a:ln>
          <a:effec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defRPr/>
            </a:pPr>
            <a:r>
              <a:rPr lang="nl-NL" altLang="nl-NL" sz="2400">
                <a:solidFill>
                  <a:srgbClr val="000000"/>
                </a:solidFill>
                <a:latin typeface="Arial" panose="020B0604020202020204" pitchFamily="34" charset="0"/>
              </a:rPr>
              <a:t>T</a:t>
            </a:r>
            <a:endParaRPr lang="en-US" altLang="nl-NL" sz="2400">
              <a:solidFill>
                <a:srgbClr val="000000"/>
              </a:solidFill>
              <a:latin typeface="Arial" panose="020B0604020202020204" pitchFamily="34" charset="0"/>
            </a:endParaRPr>
          </a:p>
        </p:txBody>
      </p:sp>
      <p:sp>
        <p:nvSpPr>
          <p:cNvPr id="16" name="Text Box 74">
            <a:extLst>
              <a:ext uri="{FF2B5EF4-FFF2-40B4-BE49-F238E27FC236}">
                <a16:creationId xmlns:a16="http://schemas.microsoft.com/office/drawing/2014/main" id="{3D01E394-ED04-435D-9B13-F64DFED8BD89}"/>
              </a:ext>
            </a:extLst>
          </p:cNvPr>
          <p:cNvSpPr txBox="1">
            <a:spLocks noChangeArrowheads="1"/>
          </p:cNvSpPr>
          <p:nvPr/>
        </p:nvSpPr>
        <p:spPr bwMode="auto">
          <a:xfrm>
            <a:off x="6817079" y="4470744"/>
            <a:ext cx="440267" cy="461665"/>
          </a:xfrm>
          <a:prstGeom prst="rect">
            <a:avLst/>
          </a:prstGeom>
          <a:noFill/>
          <a:ln w="28575">
            <a:solidFill>
              <a:schemeClr val="tx2"/>
            </a:solidFill>
            <a:miter lim="800000"/>
            <a:headEnd/>
            <a:tailEnd/>
          </a:ln>
          <a:effec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defRPr/>
            </a:pPr>
            <a:r>
              <a:rPr lang="nl-NL" altLang="nl-NL" sz="2400">
                <a:solidFill>
                  <a:srgbClr val="000000"/>
                </a:solidFill>
                <a:latin typeface="Arial" panose="020B0604020202020204" pitchFamily="34" charset="0"/>
              </a:rPr>
              <a:t>T</a:t>
            </a:r>
            <a:endParaRPr lang="en-US" altLang="nl-NL" sz="2400">
              <a:solidFill>
                <a:srgbClr val="000000"/>
              </a:solidFill>
              <a:latin typeface="Arial" panose="020B0604020202020204" pitchFamily="34" charset="0"/>
            </a:endParaRPr>
          </a:p>
        </p:txBody>
      </p:sp>
      <p:sp>
        <p:nvSpPr>
          <p:cNvPr id="17" name="Line 73">
            <a:extLst>
              <a:ext uri="{FF2B5EF4-FFF2-40B4-BE49-F238E27FC236}">
                <a16:creationId xmlns:a16="http://schemas.microsoft.com/office/drawing/2014/main" id="{B991BC48-465C-4D25-B2C8-A40C552E5147}"/>
              </a:ext>
            </a:extLst>
          </p:cNvPr>
          <p:cNvSpPr>
            <a:spLocks noChangeShapeType="1"/>
          </p:cNvSpPr>
          <p:nvPr/>
        </p:nvSpPr>
        <p:spPr bwMode="auto">
          <a:xfrm flipH="1">
            <a:off x="4890912" y="5501560"/>
            <a:ext cx="491067" cy="0"/>
          </a:xfrm>
          <a:prstGeom prst="line">
            <a:avLst/>
          </a:prstGeom>
          <a:noFill/>
          <a:ln w="28575">
            <a:solidFill>
              <a:schemeClr val="tx2"/>
            </a:solidFill>
            <a:round/>
            <a:headEnd/>
            <a:tailEnd/>
          </a:ln>
          <a:effectLst/>
        </p:spPr>
        <p:txBody>
          <a:bodyPr/>
          <a:lstStyle/>
          <a:p>
            <a:pPr>
              <a:defRPr/>
            </a:pPr>
            <a:endParaRPr lang="nl-NL" sz="3733">
              <a:solidFill>
                <a:srgbClr val="000000"/>
              </a:solidFill>
              <a:latin typeface="Arial Black" panose="020B0A04020102020204" pitchFamily="34" charset="0"/>
            </a:endParaRPr>
          </a:p>
        </p:txBody>
      </p:sp>
      <p:sp>
        <p:nvSpPr>
          <p:cNvPr id="18" name="Line 73">
            <a:extLst>
              <a:ext uri="{FF2B5EF4-FFF2-40B4-BE49-F238E27FC236}">
                <a16:creationId xmlns:a16="http://schemas.microsoft.com/office/drawing/2014/main" id="{B23E8048-2551-4D4C-84D2-5D910353CEFA}"/>
              </a:ext>
            </a:extLst>
          </p:cNvPr>
          <p:cNvSpPr>
            <a:spLocks noChangeShapeType="1"/>
          </p:cNvSpPr>
          <p:nvPr/>
        </p:nvSpPr>
        <p:spPr bwMode="auto">
          <a:xfrm flipH="1">
            <a:off x="6317545" y="5501560"/>
            <a:ext cx="491067" cy="0"/>
          </a:xfrm>
          <a:prstGeom prst="line">
            <a:avLst/>
          </a:prstGeom>
          <a:noFill/>
          <a:ln w="28575">
            <a:solidFill>
              <a:schemeClr val="tx2"/>
            </a:solidFill>
            <a:round/>
            <a:headEnd/>
            <a:tailEnd/>
          </a:ln>
          <a:effectLst/>
        </p:spPr>
        <p:txBody>
          <a:bodyPr/>
          <a:lstStyle/>
          <a:p>
            <a:pPr>
              <a:defRPr/>
            </a:pPr>
            <a:endParaRPr lang="nl-NL" sz="3733">
              <a:solidFill>
                <a:srgbClr val="000000"/>
              </a:solidFill>
              <a:latin typeface="Arial Black" panose="020B0A04020102020204" pitchFamily="34" charset="0"/>
            </a:endParaRPr>
          </a:p>
        </p:txBody>
      </p:sp>
      <p:sp>
        <p:nvSpPr>
          <p:cNvPr id="31" name="Rectangle: Rounded Corners 30">
            <a:extLst>
              <a:ext uri="{FF2B5EF4-FFF2-40B4-BE49-F238E27FC236}">
                <a16:creationId xmlns:a16="http://schemas.microsoft.com/office/drawing/2014/main" id="{1E33E801-11A3-47BC-99CA-33AAB31D7F50}"/>
              </a:ext>
            </a:extLst>
          </p:cNvPr>
          <p:cNvSpPr/>
          <p:nvPr/>
        </p:nvSpPr>
        <p:spPr bwMode="auto">
          <a:xfrm>
            <a:off x="4295434" y="4352437"/>
            <a:ext cx="3493900" cy="791195"/>
          </a:xfrm>
          <a:prstGeom prst="roundRect">
            <a:avLst/>
          </a:prstGeom>
          <a:noFill/>
          <a:ln w="38100" cap="flat" cmpd="sng" algn="ctr">
            <a:solidFill>
              <a:srgbClr val="800000"/>
            </a:solid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hangingPunct="0"/>
            <a:endParaRPr lang="nl-NL" sz="3200">
              <a:latin typeface="Times" charset="0"/>
              <a:ea typeface="ＭＳ Ｐゴシック" charset="0"/>
            </a:endParaRPr>
          </a:p>
        </p:txBody>
      </p:sp>
      <p:sp>
        <p:nvSpPr>
          <p:cNvPr id="32" name="Rectangle: Rounded Corners 31">
            <a:extLst>
              <a:ext uri="{FF2B5EF4-FFF2-40B4-BE49-F238E27FC236}">
                <a16:creationId xmlns:a16="http://schemas.microsoft.com/office/drawing/2014/main" id="{85A86E90-539D-4AAC-B508-26C69AC3695F}"/>
              </a:ext>
            </a:extLst>
          </p:cNvPr>
          <p:cNvSpPr/>
          <p:nvPr/>
        </p:nvSpPr>
        <p:spPr bwMode="auto">
          <a:xfrm rot="16200000">
            <a:off x="6179778" y="4748033"/>
            <a:ext cx="1783785" cy="791195"/>
          </a:xfrm>
          <a:prstGeom prst="roundRect">
            <a:avLst/>
          </a:prstGeom>
          <a:noFill/>
          <a:ln w="38100" cap="flat" cmpd="sng" algn="ctr">
            <a:solidFill>
              <a:schemeClr val="accent4">
                <a:lumMod val="75000"/>
              </a:schemeClr>
            </a:solid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hangingPunct="0"/>
            <a:endParaRPr lang="nl-NL" sz="3200">
              <a:latin typeface="Times" charset="0"/>
              <a:ea typeface="ＭＳ Ｐゴシック" charset="0"/>
            </a:endParaRPr>
          </a:p>
        </p:txBody>
      </p:sp>
      <p:cxnSp>
        <p:nvCxnSpPr>
          <p:cNvPr id="34" name="Straight Arrow Connector 33">
            <a:extLst>
              <a:ext uri="{FF2B5EF4-FFF2-40B4-BE49-F238E27FC236}">
                <a16:creationId xmlns:a16="http://schemas.microsoft.com/office/drawing/2014/main" id="{993132BF-2549-4D24-B013-BBB77653683B}"/>
              </a:ext>
            </a:extLst>
          </p:cNvPr>
          <p:cNvCxnSpPr>
            <a:cxnSpLocks/>
            <a:stCxn id="31" idx="3"/>
            <a:endCxn id="39" idx="1"/>
          </p:cNvCxnSpPr>
          <p:nvPr/>
        </p:nvCxnSpPr>
        <p:spPr bwMode="auto">
          <a:xfrm flipV="1">
            <a:off x="7789334" y="4743212"/>
            <a:ext cx="899937" cy="4823"/>
          </a:xfrm>
          <a:prstGeom prst="straightConnector1">
            <a:avLst/>
          </a:prstGeom>
          <a:solidFill>
            <a:schemeClr val="accent1"/>
          </a:solidFill>
          <a:ln w="38100" cap="flat" cmpd="sng" algn="ctr">
            <a:solidFill>
              <a:srgbClr val="800000"/>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6" name="TextBox 35">
            <a:extLst>
              <a:ext uri="{FF2B5EF4-FFF2-40B4-BE49-F238E27FC236}">
                <a16:creationId xmlns:a16="http://schemas.microsoft.com/office/drawing/2014/main" id="{A9934EFF-9BC0-454A-84EC-9254372D760F}"/>
              </a:ext>
            </a:extLst>
          </p:cNvPr>
          <p:cNvSpPr txBox="1"/>
          <p:nvPr/>
        </p:nvSpPr>
        <p:spPr>
          <a:xfrm>
            <a:off x="119265" y="4513907"/>
            <a:ext cx="4684889" cy="369332"/>
          </a:xfrm>
          <a:prstGeom prst="rect">
            <a:avLst/>
          </a:prstGeom>
          <a:noFill/>
        </p:spPr>
        <p:txBody>
          <a:bodyPr wrap="square" rtlCol="0">
            <a:spAutoFit/>
          </a:bodyPr>
          <a:lstStyle/>
          <a:p>
            <a:r>
              <a:rPr lang="en-US" sz="1800" dirty="0">
                <a:latin typeface="+mj-lt"/>
              </a:rPr>
              <a:t>SNP rs429358 19:44,908,684</a:t>
            </a:r>
            <a:endParaRPr lang="nl-NL" sz="1800" dirty="0">
              <a:latin typeface="+mj-lt"/>
            </a:endParaRPr>
          </a:p>
        </p:txBody>
      </p:sp>
      <p:sp>
        <p:nvSpPr>
          <p:cNvPr id="37" name="TextBox 36">
            <a:extLst>
              <a:ext uri="{FF2B5EF4-FFF2-40B4-BE49-F238E27FC236}">
                <a16:creationId xmlns:a16="http://schemas.microsoft.com/office/drawing/2014/main" id="{B3033F2B-D21D-43D0-A2B2-D6FC65F831E3}"/>
              </a:ext>
            </a:extLst>
          </p:cNvPr>
          <p:cNvSpPr txBox="1"/>
          <p:nvPr/>
        </p:nvSpPr>
        <p:spPr>
          <a:xfrm>
            <a:off x="119265" y="5244657"/>
            <a:ext cx="4684889" cy="369332"/>
          </a:xfrm>
          <a:prstGeom prst="rect">
            <a:avLst/>
          </a:prstGeom>
          <a:noFill/>
        </p:spPr>
        <p:txBody>
          <a:bodyPr wrap="square" rtlCol="0">
            <a:spAutoFit/>
          </a:bodyPr>
          <a:lstStyle/>
          <a:p>
            <a:r>
              <a:rPr lang="en-US" sz="1800" dirty="0">
                <a:latin typeface="+mj-lt"/>
              </a:rPr>
              <a:t>SNP rs7412 19:44,908,822</a:t>
            </a:r>
            <a:endParaRPr lang="nl-NL" sz="1800" dirty="0">
              <a:latin typeface="+mj-lt"/>
            </a:endParaRPr>
          </a:p>
        </p:txBody>
      </p:sp>
      <p:sp>
        <p:nvSpPr>
          <p:cNvPr id="39" name="TextBox 38">
            <a:extLst>
              <a:ext uri="{FF2B5EF4-FFF2-40B4-BE49-F238E27FC236}">
                <a16:creationId xmlns:a16="http://schemas.microsoft.com/office/drawing/2014/main" id="{20641572-BEBF-4372-8604-7B94C9477BCB}"/>
              </a:ext>
            </a:extLst>
          </p:cNvPr>
          <p:cNvSpPr txBox="1"/>
          <p:nvPr/>
        </p:nvSpPr>
        <p:spPr>
          <a:xfrm>
            <a:off x="8689271" y="4491829"/>
            <a:ext cx="2585155" cy="502766"/>
          </a:xfrm>
          <a:prstGeom prst="rect">
            <a:avLst/>
          </a:prstGeom>
          <a:noFill/>
        </p:spPr>
        <p:txBody>
          <a:bodyPr wrap="square" rtlCol="0">
            <a:spAutoFit/>
          </a:bodyPr>
          <a:lstStyle>
            <a:defPPr>
              <a:defRPr lang="en-GB"/>
            </a:defPPr>
            <a:lvl1pPr>
              <a:defRPr sz="2000">
                <a:solidFill>
                  <a:schemeClr val="bg2"/>
                </a:solidFill>
                <a:latin typeface="+mj-lt"/>
              </a:defRPr>
            </a:lvl1pPr>
          </a:lstStyle>
          <a:p>
            <a:r>
              <a:rPr lang="en-US" sz="2667" dirty="0">
                <a:solidFill>
                  <a:srgbClr val="800000"/>
                </a:solidFill>
              </a:rPr>
              <a:t>Genotype</a:t>
            </a:r>
            <a:endParaRPr lang="nl-NL" sz="2667" dirty="0">
              <a:solidFill>
                <a:srgbClr val="800000"/>
              </a:solidFill>
            </a:endParaRPr>
          </a:p>
        </p:txBody>
      </p:sp>
      <p:cxnSp>
        <p:nvCxnSpPr>
          <p:cNvPr id="41" name="Connector: Elbow 40">
            <a:extLst>
              <a:ext uri="{FF2B5EF4-FFF2-40B4-BE49-F238E27FC236}">
                <a16:creationId xmlns:a16="http://schemas.microsoft.com/office/drawing/2014/main" id="{5A955150-7286-4B53-8C83-6FFE4B7C618E}"/>
              </a:ext>
            </a:extLst>
          </p:cNvPr>
          <p:cNvCxnSpPr>
            <a:stCxn id="32" idx="1"/>
            <a:endCxn id="42" idx="1"/>
          </p:cNvCxnSpPr>
          <p:nvPr/>
        </p:nvCxnSpPr>
        <p:spPr bwMode="auto">
          <a:xfrm rot="16200000" flipH="1">
            <a:off x="7762681" y="5344513"/>
            <a:ext cx="235580" cy="1617600"/>
          </a:xfrm>
          <a:prstGeom prst="bentConnector2">
            <a:avLst/>
          </a:prstGeom>
          <a:solidFill>
            <a:schemeClr val="accent1"/>
          </a:solidFill>
          <a:ln w="38100" cap="flat" cmpd="sng" algn="ctr">
            <a:solidFill>
              <a:schemeClr val="accent4">
                <a:lumMod val="75000"/>
              </a:schemeClr>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2" name="TextBox 41">
            <a:extLst>
              <a:ext uri="{FF2B5EF4-FFF2-40B4-BE49-F238E27FC236}">
                <a16:creationId xmlns:a16="http://schemas.microsoft.com/office/drawing/2014/main" id="{6A01CE4B-5E80-4541-A552-B40A24E0B21B}"/>
              </a:ext>
            </a:extLst>
          </p:cNvPr>
          <p:cNvSpPr txBox="1"/>
          <p:nvPr/>
        </p:nvSpPr>
        <p:spPr>
          <a:xfrm>
            <a:off x="8689271" y="6019720"/>
            <a:ext cx="2585155" cy="502766"/>
          </a:xfrm>
          <a:prstGeom prst="rect">
            <a:avLst/>
          </a:prstGeom>
          <a:noFill/>
        </p:spPr>
        <p:txBody>
          <a:bodyPr wrap="square" rtlCol="0">
            <a:spAutoFit/>
          </a:bodyPr>
          <a:lstStyle>
            <a:defPPr>
              <a:defRPr lang="en-GB"/>
            </a:defPPr>
            <a:lvl1pPr>
              <a:defRPr sz="2000">
                <a:solidFill>
                  <a:schemeClr val="bg2"/>
                </a:solidFill>
                <a:latin typeface="+mj-lt"/>
              </a:defRPr>
            </a:lvl1pPr>
          </a:lstStyle>
          <a:p>
            <a:r>
              <a:rPr lang="en-US" sz="2667" dirty="0">
                <a:solidFill>
                  <a:schemeClr val="tx1"/>
                </a:solidFill>
              </a:rPr>
              <a:t>Haplotype</a:t>
            </a:r>
            <a:endParaRPr lang="nl-NL" sz="2667" dirty="0">
              <a:solidFill>
                <a:schemeClr val="tx1"/>
              </a:solidFill>
            </a:endParaRPr>
          </a:p>
        </p:txBody>
      </p:sp>
    </p:spTree>
    <p:extLst>
      <p:ext uri="{BB962C8B-B14F-4D97-AF65-F5344CB8AC3E}">
        <p14:creationId xmlns:p14="http://schemas.microsoft.com/office/powerpoint/2010/main" val="31928848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descr="Afbeeldingsresultaat voor world-wide collabor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7215" y="968189"/>
            <a:ext cx="4461039" cy="2505618"/>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p:txBody>
          <a:bodyPr/>
          <a:lstStyle/>
          <a:p>
            <a:r>
              <a:rPr lang="en-US" sz="3600" dirty="0"/>
              <a:t>Life after genome-wide studies</a:t>
            </a:r>
            <a:endParaRPr lang="nl-NL" sz="3600" dirty="0"/>
          </a:p>
        </p:txBody>
      </p:sp>
      <p:sp>
        <p:nvSpPr>
          <p:cNvPr id="3" name="Tijdelijke aanduiding voor inhoud 2"/>
          <p:cNvSpPr>
            <a:spLocks noGrp="1"/>
          </p:cNvSpPr>
          <p:nvPr>
            <p:ph idx="1"/>
          </p:nvPr>
        </p:nvSpPr>
        <p:spPr/>
        <p:txBody>
          <a:bodyPr/>
          <a:lstStyle/>
          <a:p>
            <a:r>
              <a:rPr lang="en-US" sz="2400" dirty="0"/>
              <a:t>Go big: meta-analysis</a:t>
            </a:r>
          </a:p>
          <a:p>
            <a:r>
              <a:rPr lang="en-US" sz="2400" dirty="0"/>
              <a:t>Increase genetic detail (rare variants)</a:t>
            </a:r>
          </a:p>
          <a:p>
            <a:r>
              <a:rPr lang="en-US" sz="2400" dirty="0"/>
              <a:t>Smarter clinical end-points</a:t>
            </a:r>
          </a:p>
          <a:p>
            <a:r>
              <a:rPr lang="en-US" sz="2400" dirty="0"/>
              <a:t>Detailed intermediate phenotypes (biomarkers) and system approaches (vertical genomics)</a:t>
            </a:r>
          </a:p>
          <a:p>
            <a:r>
              <a:rPr lang="en-US" sz="2400" dirty="0"/>
              <a:t>Pathway analyses</a:t>
            </a:r>
          </a:p>
          <a:p>
            <a:r>
              <a:rPr lang="en-US" sz="2400" dirty="0"/>
              <a:t>Acquire biological knowledge from public databases</a:t>
            </a:r>
          </a:p>
          <a:p>
            <a:r>
              <a:rPr lang="en-US" sz="2400" dirty="0"/>
              <a:t>Re-analysis publicly available data (e.g. interactions)</a:t>
            </a:r>
          </a:p>
          <a:p>
            <a:r>
              <a:rPr lang="en-US" sz="2400" dirty="0"/>
              <a:t>Functional studies to prove causality (!)</a:t>
            </a:r>
          </a:p>
          <a:p>
            <a:r>
              <a:rPr lang="en-US" sz="2400" dirty="0"/>
              <a:t>General: more hypothesis-driven, more depth</a:t>
            </a:r>
          </a:p>
        </p:txBody>
      </p:sp>
      <p:pic>
        <p:nvPicPr>
          <p:cNvPr id="68614" name="Picture 6" descr="Afbeeldingsresultaat voor knowled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1092" y="5894052"/>
            <a:ext cx="2964143" cy="963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197985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a:xfrm>
            <a:off x="1981200" y="274639"/>
            <a:ext cx="8229600" cy="3697287"/>
          </a:xfrm>
        </p:spPr>
        <p:txBody>
          <a:bodyPr/>
          <a:lstStyle/>
          <a:p>
            <a:br>
              <a:rPr lang="en-US" dirty="0"/>
            </a:br>
            <a:r>
              <a:rPr lang="en-US" sz="3600" dirty="0"/>
              <a:t>Upload answers to Brightspace, </a:t>
            </a:r>
            <a:r>
              <a:rPr lang="en-US" sz="3600" dirty="0" err="1"/>
              <a:t>TurnItIn</a:t>
            </a:r>
            <a:br>
              <a:rPr lang="en-US" sz="3600" dirty="0"/>
            </a:br>
            <a:br>
              <a:rPr lang="en-US" sz="3600" dirty="0"/>
            </a:br>
            <a:r>
              <a:rPr lang="en-US" sz="2400" dirty="0"/>
              <a:t>Filename:</a:t>
            </a:r>
            <a:r>
              <a:rPr lang="en-US" sz="2400" i="1" dirty="0"/>
              <a:t>Yourname</a:t>
            </a:r>
            <a:r>
              <a:rPr lang="en-US" sz="2400" dirty="0"/>
              <a:t>_</a:t>
            </a:r>
            <a:r>
              <a:rPr lang="en-US" sz="2400" i="1" dirty="0"/>
              <a:t>YourStudentnr</a:t>
            </a:r>
            <a:r>
              <a:rPr lang="en-US" sz="2400" dirty="0"/>
              <a:t>_GWAS_2021</a:t>
            </a:r>
            <a:endParaRPr lang="en-GB"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Genetic</a:t>
            </a:r>
            <a:r>
              <a:rPr lang="nl-NL" dirty="0"/>
              <a:t> </a:t>
            </a:r>
            <a:r>
              <a:rPr lang="nl-NL" dirty="0" err="1"/>
              <a:t>variation</a:t>
            </a:r>
            <a:endParaRPr lang="nl-NL" dirty="0"/>
          </a:p>
        </p:txBody>
      </p:sp>
      <p:pic>
        <p:nvPicPr>
          <p:cNvPr id="3" name="Afbeelding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666" y="2144099"/>
            <a:ext cx="5248275" cy="3619500"/>
          </a:xfrm>
          <a:prstGeom prst="rect">
            <a:avLst/>
          </a:prstGeom>
        </p:spPr>
      </p:pic>
      <p:sp>
        <p:nvSpPr>
          <p:cNvPr id="4" name="Right Brace 3">
            <a:extLst>
              <a:ext uri="{FF2B5EF4-FFF2-40B4-BE49-F238E27FC236}">
                <a16:creationId xmlns:a16="http://schemas.microsoft.com/office/drawing/2014/main" id="{5AD52C95-D062-4CD7-83F8-5A62336D1810}"/>
              </a:ext>
            </a:extLst>
          </p:cNvPr>
          <p:cNvSpPr/>
          <p:nvPr/>
        </p:nvSpPr>
        <p:spPr>
          <a:xfrm>
            <a:off x="6705606" y="2466109"/>
            <a:ext cx="581891" cy="3195783"/>
          </a:xfrm>
          <a:prstGeom prst="rightBrace">
            <a:avLst>
              <a:gd name="adj1" fmla="val 46428"/>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5" name="TextBox 4">
            <a:extLst>
              <a:ext uri="{FF2B5EF4-FFF2-40B4-BE49-F238E27FC236}">
                <a16:creationId xmlns:a16="http://schemas.microsoft.com/office/drawing/2014/main" id="{3EAE5E5D-6138-4545-A00E-1782F8F0ACD9}"/>
              </a:ext>
            </a:extLst>
          </p:cNvPr>
          <p:cNvSpPr txBox="1"/>
          <p:nvPr/>
        </p:nvSpPr>
        <p:spPr>
          <a:xfrm>
            <a:off x="7527636" y="3690820"/>
            <a:ext cx="2843204" cy="746358"/>
          </a:xfrm>
          <a:prstGeom prst="rect">
            <a:avLst/>
          </a:prstGeom>
          <a:noFill/>
        </p:spPr>
        <p:txBody>
          <a:bodyPr wrap="square" rtlCol="0">
            <a:spAutoFit/>
          </a:bodyPr>
          <a:lstStyle/>
          <a:p>
            <a:pPr>
              <a:spcAft>
                <a:spcPts val="300"/>
              </a:spcAft>
            </a:pPr>
            <a:r>
              <a:rPr lang="en-US" sz="2000" dirty="0"/>
              <a:t>Genotype</a:t>
            </a:r>
          </a:p>
          <a:p>
            <a:pPr>
              <a:spcAft>
                <a:spcPts val="300"/>
              </a:spcAft>
            </a:pPr>
            <a:r>
              <a:rPr lang="en-US" sz="2000" dirty="0"/>
              <a:t>Consists of 2 alleles</a:t>
            </a:r>
            <a:endParaRPr lang="nl-NL" sz="2000" dirty="0"/>
          </a:p>
        </p:txBody>
      </p:sp>
    </p:spTree>
    <p:extLst>
      <p:ext uri="{BB962C8B-B14F-4D97-AF65-F5344CB8AC3E}">
        <p14:creationId xmlns:p14="http://schemas.microsoft.com/office/powerpoint/2010/main" val="2621795793"/>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10247</TotalTime>
  <Words>4056</Words>
  <Application>Microsoft Office PowerPoint</Application>
  <PresentationFormat>Widescreen</PresentationFormat>
  <Paragraphs>622</Paragraphs>
  <Slides>81</Slides>
  <Notes>25</Notes>
  <HiddenSlides>1</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2</vt:i4>
      </vt:variant>
      <vt:variant>
        <vt:lpstr>Slide Titles</vt:lpstr>
      </vt:variant>
      <vt:variant>
        <vt:i4>81</vt:i4>
      </vt:variant>
    </vt:vector>
  </HeadingPairs>
  <TitlesOfParts>
    <vt:vector size="93" baseType="lpstr">
      <vt:lpstr>Arial</vt:lpstr>
      <vt:lpstr>Arial Black</vt:lpstr>
      <vt:lpstr>Calibri</vt:lpstr>
      <vt:lpstr>Cambria</vt:lpstr>
      <vt:lpstr>Symbol</vt:lpstr>
      <vt:lpstr>Tahoma</vt:lpstr>
      <vt:lpstr>Times</vt:lpstr>
      <vt:lpstr>Times New Roman</vt:lpstr>
      <vt:lpstr>Wingdings 3</vt:lpstr>
      <vt:lpstr>Default Design</vt:lpstr>
      <vt:lpstr>Bitmap Image</vt:lpstr>
      <vt:lpstr>Chart</vt:lpstr>
      <vt:lpstr>Where are the bad guys?</vt:lpstr>
      <vt:lpstr>The human genome</vt:lpstr>
      <vt:lpstr>Learning goals</vt:lpstr>
      <vt:lpstr>Disease mechanisms</vt:lpstr>
      <vt:lpstr>Desoxyribo Nucleic Acid</vt:lpstr>
      <vt:lpstr>Heritability of a trait</vt:lpstr>
      <vt:lpstr>Single Nucleotide Polymorphism</vt:lpstr>
      <vt:lpstr>Genetic variation</vt:lpstr>
      <vt:lpstr>Genetic variation</vt:lpstr>
      <vt:lpstr>Case – Control study (qualitative trait)</vt:lpstr>
      <vt:lpstr>Biomarker study (quantitative trait)</vt:lpstr>
      <vt:lpstr>Prerequisites for genetic association study</vt:lpstr>
      <vt:lpstr>Genome wide genetic association study</vt:lpstr>
      <vt:lpstr>Minor allele frequency and effect size</vt:lpstr>
      <vt:lpstr>Prerequisites for GWAS</vt:lpstr>
      <vt:lpstr>Some bad guys…</vt:lpstr>
      <vt:lpstr>…have been identified</vt:lpstr>
      <vt:lpstr>Biological effects of genetic variants</vt:lpstr>
      <vt:lpstr>Prerequisites for GWAS</vt:lpstr>
      <vt:lpstr>Learning goals</vt:lpstr>
      <vt:lpstr>Genotyping technology</vt:lpstr>
      <vt:lpstr>Genetic variation: Genotyping Illumina Infinium Beadchip technology</vt:lpstr>
      <vt:lpstr>Genetic variation: Genotyping  Illumina Infinium Beadchip technology</vt:lpstr>
      <vt:lpstr>Genetic variation: Genotyping  Illumina Infinium Beadchip technology</vt:lpstr>
      <vt:lpstr>Indirect approach of association</vt:lpstr>
      <vt:lpstr>Indirect approach of association</vt:lpstr>
      <vt:lpstr>Indirect approach of association</vt:lpstr>
      <vt:lpstr>Indirect approach of association</vt:lpstr>
      <vt:lpstr>Indirect approach of association</vt:lpstr>
      <vt:lpstr>International HapMap project</vt:lpstr>
      <vt:lpstr>Genetic variation is limited</vt:lpstr>
      <vt:lpstr>Genetic imputation</vt:lpstr>
      <vt:lpstr>Imputation Reference Panels</vt:lpstr>
      <vt:lpstr>Genetic variation: Genotyping and imputation</vt:lpstr>
      <vt:lpstr>HELP!</vt:lpstr>
      <vt:lpstr>Practical</vt:lpstr>
      <vt:lpstr>Practical</vt:lpstr>
      <vt:lpstr>Conquer your fear of  The Blinking Cursor</vt:lpstr>
      <vt:lpstr>PowerPoint Presentation</vt:lpstr>
      <vt:lpstr>Hardy Weinberg Equilibrium</vt:lpstr>
      <vt:lpstr>Hardy Weinberg Equilibrium</vt:lpstr>
      <vt:lpstr>Hardy Weinberg Equilibrium</vt:lpstr>
      <vt:lpstr>Hardy Weinberg Equilibrium</vt:lpstr>
      <vt:lpstr>Learning goals</vt:lpstr>
      <vt:lpstr>Statistical Analysis</vt:lpstr>
      <vt:lpstr>Statistical Analysis</vt:lpstr>
      <vt:lpstr>Regression analysis</vt:lpstr>
      <vt:lpstr>Alternatives</vt:lpstr>
      <vt:lpstr>Alternatives</vt:lpstr>
      <vt:lpstr>What if</vt:lpstr>
      <vt:lpstr>Significance in GWAs</vt:lpstr>
      <vt:lpstr>Bias and enrichment</vt:lpstr>
      <vt:lpstr>Prevent population stratification</vt:lpstr>
      <vt:lpstr>Visualization</vt:lpstr>
      <vt:lpstr>Not all is fancy</vt:lpstr>
      <vt:lpstr>State of the art Meta-GWAS</vt:lpstr>
      <vt:lpstr>Replication</vt:lpstr>
      <vt:lpstr>A Catalog of GWAS</vt:lpstr>
      <vt:lpstr>GWAS SNP-Trait discovery Timeline</vt:lpstr>
      <vt:lpstr>PowerPoint Presentation</vt:lpstr>
      <vt:lpstr>PowerPoint Presentation</vt:lpstr>
      <vt:lpstr>Learning goals</vt:lpstr>
      <vt:lpstr>What we do not know after al those GWASes</vt:lpstr>
      <vt:lpstr>Incomplete detection genetic variation</vt:lpstr>
      <vt:lpstr>Incomplete detection genetic variation</vt:lpstr>
      <vt:lpstr>Current state-of-the-art</vt:lpstr>
      <vt:lpstr>Prediction by single SNP</vt:lpstr>
      <vt:lpstr>Prediction by Polygenic Risk Score</vt:lpstr>
      <vt:lpstr>Prediction by Polygenic Risk Score</vt:lpstr>
      <vt:lpstr>Prediction by Polygenic Risk Score</vt:lpstr>
      <vt:lpstr>A gene is not what it used to be</vt:lpstr>
      <vt:lpstr>A gene is not what it used to be</vt:lpstr>
      <vt:lpstr>Underlying Mechanism</vt:lpstr>
      <vt:lpstr>Underlying Mechanism</vt:lpstr>
      <vt:lpstr>Causality</vt:lpstr>
      <vt:lpstr>Truly novel findings</vt:lpstr>
      <vt:lpstr>Proven causality</vt:lpstr>
      <vt:lpstr>Challenges in GWAS studies</vt:lpstr>
      <vt:lpstr>Complex effects</vt:lpstr>
      <vt:lpstr>Life after genome-wide studies</vt:lpstr>
      <vt:lpstr> Upload answers to Brightspace, TurnItIn  Filename:Yourname_YourStudentnr_GWAS_2021</vt:lpstr>
    </vt:vector>
  </TitlesOfParts>
  <Company>LUMC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btheijmans</dc:creator>
  <cp:lastModifiedBy>Beekman, M. (MOLEPI)</cp:lastModifiedBy>
  <cp:revision>219</cp:revision>
  <cp:lastPrinted>2014-07-22T11:53:24Z</cp:lastPrinted>
  <dcterms:created xsi:type="dcterms:W3CDTF">2007-06-17T16:03:35Z</dcterms:created>
  <dcterms:modified xsi:type="dcterms:W3CDTF">2021-11-23T15:41:47Z</dcterms:modified>
</cp:coreProperties>
</file>

<file path=docProps/thumbnail.jpeg>
</file>